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256" r:id="rId5"/>
    <p:sldId id="25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10" r:id="rId17"/>
    <p:sldId id="311" r:id="rId18"/>
    <p:sldId id="312" r:id="rId19"/>
    <p:sldId id="313" r:id="rId20"/>
    <p:sldId id="314" r:id="rId21"/>
    <p:sldId id="31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0655" autoAdjust="0"/>
  </p:normalViewPr>
  <p:slideViewPr>
    <p:cSldViewPr snapToGrid="0">
      <p:cViewPr varScale="1">
        <p:scale>
          <a:sx n="64" d="100"/>
          <a:sy n="64" d="100"/>
        </p:scale>
        <p:origin x="808" y="44"/>
      </p:cViewPr>
      <p:guideLst/>
    </p:cSldViewPr>
  </p:slideViewPr>
  <p:outlineViewPr>
    <p:cViewPr>
      <p:scale>
        <a:sx n="33" d="100"/>
        <a:sy n="33" d="100"/>
      </p:scale>
      <p:origin x="0" y="-288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3403" y="29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E7F456E-01A6-4013-ACA5-F5492591A24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4983A3-9B9B-4D61-97C9-B9E239A315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F32FC-4BD9-442A-A8C6-51598C909FE3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ABE74-7A97-4D17-8390-42ADD25C33C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2C1DBD-1052-425E-BF3C-983304BED5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EFA9E-C190-4F5C-8394-BD5F1CD55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801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371FA-A98D-41E8-93F4-09945841298A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89C57-55D7-40A4-A101-E74FAC7A09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902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1288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9C484E-6CAE-EA30-1F66-1FDA81E0F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7BD5D4-9C82-1A82-8065-2E7334B182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9B6ECE-5EAF-DDA1-D26A-B63D56D858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D7F9FD-9F10-054C-E655-C02BC0B679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5789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6C88A-7970-B63F-59F3-4DDB1B91F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304C6E-30A6-93AD-0D19-3AAB6EFBB7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E5A559-5C3F-B8B7-3493-C116C343AA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BE7367-E572-C699-2EDF-503FA092A6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1220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026B2D-7E18-9E9E-24E7-076252ABE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A50B18-9ECB-7D22-009F-287606F50B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865257-BE31-869A-7708-68B6A147AC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3EC86C-2B7F-DF07-E1BE-2F9AA55F88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1984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D440D-3032-F701-C974-6417FD7D9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DE1E19-BE82-1859-950D-F6E1555394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C613AD-A436-AF09-F423-1B45AA8940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3971DE-C62B-E7BA-F1BC-9BCD272AA4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2334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1B8AF4-08B6-270C-CDFA-977177FFB8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FDEA74-CE1E-81B6-FCA4-B475DDB108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6844CB-2224-C002-D189-B62C89DFF1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5A8F33-522A-1C38-1D9F-97D0401490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8888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BBDF0D-0A43-32AE-FD34-99EE008AAF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7F7E3B-76F4-7D18-3611-6E8A235545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6DD44D-E89C-747E-977F-302658F232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1103D8-905D-CCC6-B355-F537EB70A7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2050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B7C80-20B6-4A78-2615-6D39D3B79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55E087-7A36-84D6-2A47-A7CEFF458B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384B99-3AA8-2611-16D7-93A8A56B11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756738-F6F4-A849-87DD-48A69844B4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0010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282744-3019-7BE2-4635-CD9F736AEB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58A757-E59D-C967-2C9E-5DEDDC7745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64615E-2A2E-00F9-8B94-740F2CA5D2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0FB774-38FE-8392-07F4-9842C2C0FE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818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1B70E9-FB36-7916-116E-E32F87EE0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62FDB7-6CED-BE66-B274-67A3080789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636A3F-4BF1-28FA-FBED-785A6D46F8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18FCF3-7A7A-78B2-100B-50B548C01F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3490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954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1E1A9F-E5C6-D463-3D49-453622516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E33943-5B60-273E-E58B-208192B3CA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09AB35-B8DA-8448-8E86-3DF6FDAF4F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FE4B80-BF0C-4410-BD8E-718893AC04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691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EE489-BC90-4AD3-748F-623895D03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9DD8AA-1C1F-B4C0-81E4-23EAB1A4EE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3E9C52-3D79-DBB2-7A67-421622797B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2DD318-5B34-970B-C799-2DFCEC0E69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6424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7F828-44E0-EAF9-5A90-462559BA6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D16640-4828-0A12-8032-01D9D3AF82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9ACFAF-CB00-C279-2222-D7A55AF576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B2246A-11FD-3470-9B2D-73DD4C75AE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90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689A7-99EF-A11C-B34B-3C79D9C34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6377E4-31D5-C203-906D-0252AF6CAA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B38710-48CD-2F4B-00A6-E3D8734F88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085207-F378-2079-B62F-777D4E99CA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0740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7E5B8F-E4E0-1D26-DCCE-80A0453564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8699B0-0C6E-C606-FC5F-569A548E6E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0F6CDB-D827-18C8-B489-C494D65AED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C0DF16-7B44-08D6-3444-BDF58FFAD0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9956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DB048-8377-B8D0-7661-81A898D4B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7C98DA-0E4F-4AB6-1C69-452334E903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A5C1EB-D830-583A-C757-53D8C05FDD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5F9ACC-7947-FACD-D400-A3F9F9EDCC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3707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3726F-04BC-1292-AFC6-C442569B3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A3C100-AD07-0003-621F-1CE6C0D910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0024AE-882E-9EC4-98B9-F504EF3CB8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368D22-259B-7434-EA19-89BB8F8833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281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41918" y="3329790"/>
            <a:ext cx="4941771" cy="3200400"/>
          </a:xfrm>
        </p:spPr>
        <p:txBody>
          <a:bodyPr anchor="ctr">
            <a:noAutofit/>
          </a:bodyPr>
          <a:lstStyle>
            <a:lvl1pPr algn="l">
              <a:defRPr sz="3600" spc="150" baseline="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04F1E16-9A84-4D0E-9706-79C396AF6A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9358" t="23650" b="-1"/>
          <a:stretch/>
        </p:blipFill>
        <p:spPr>
          <a:xfrm>
            <a:off x="0" y="0"/>
            <a:ext cx="9488312" cy="505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826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895350"/>
            <a:ext cx="3247662" cy="1917700"/>
          </a:xfrm>
        </p:spPr>
        <p:txBody>
          <a:bodyPr>
            <a:normAutofit/>
          </a:bodyPr>
          <a:lstStyle>
            <a:lvl1pPr algn="l">
              <a:defRPr lang="en-US" sz="24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A14C3057-3BCC-F9A2-98D8-17DDB36F1823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838200" y="2813049"/>
            <a:ext cx="3247662" cy="3238499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4216396" y="895927"/>
            <a:ext cx="7137404" cy="511588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F91997C-538B-C8B9-14D7-31A1932F6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1615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pt-BR"/>
              <a:t>(C) Ricardo EITO BRUN 2025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F777EF4-982E-9337-7E82-31DC723C1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34303BA-AFB6-0E22-486F-785994E3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327564" cy="1505528"/>
            <a:chOff x="0" y="0"/>
            <a:chExt cx="2238376" cy="3105150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66E3A08-02EB-7B54-5089-E7A7F19FD72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1238250" cy="310515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14F9BE5-00B2-ADDF-771C-AB098B36C82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2238376" cy="24765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28081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37192"/>
            <a:ext cx="5655197" cy="1997867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2705177"/>
            <a:ext cx="5733772" cy="448990"/>
          </a:xfrm>
        </p:spPr>
        <p:txBody>
          <a:bodyPr anchor="ctr">
            <a:no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199" y="3154166"/>
            <a:ext cx="5733773" cy="3032733"/>
          </a:xfrm>
        </p:spPr>
        <p:txBody>
          <a:bodyPr>
            <a:norm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1pPr>
            <a:lvl2pPr marL="7429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2pPr>
            <a:lvl3pPr marL="12001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3pPr>
            <a:lvl4pPr marL="16573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4pPr>
            <a:lvl5pPr marL="21145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887108" y="2705177"/>
            <a:ext cx="3943627" cy="448989"/>
          </a:xfrm>
        </p:spPr>
        <p:txBody>
          <a:bodyPr anchor="ctr">
            <a:no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0120DFF5-B64A-9744-4500-1D7BBA19BF1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887107" y="3164867"/>
            <a:ext cx="3943627" cy="3032733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43986" y="6356350"/>
            <a:ext cx="4114800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pt-BR"/>
              <a:t>(C) Ricardo EITO BRUN 2025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0588715-35AD-8BE1-A5FC-E28BDD3854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18645" t="319" r="28732" b="73496"/>
          <a:stretch/>
        </p:blipFill>
        <p:spPr>
          <a:xfrm rot="10800000" flipH="1">
            <a:off x="6308436" y="-11"/>
            <a:ext cx="5883564" cy="236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451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44E9C70-0200-3C21-7766-CB9EA5FBF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590800" cy="1027906"/>
            <a:chOff x="0" y="0"/>
            <a:chExt cx="2590800" cy="1027906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D5E4B16-2071-DEE9-BE53-F35AFBEFCA57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0"/>
              <a:ext cx="25908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CB2B071-0355-D550-18A8-9D515CA1698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704850" cy="10279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53550"/>
            <a:ext cx="10515600" cy="1325563"/>
          </a:xfrm>
        </p:spPr>
        <p:txBody>
          <a:bodyPr anchor="b"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838200" y="2111381"/>
            <a:ext cx="10515600" cy="3570963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B554B2-4C33-2975-9F27-94B8AE71D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pt-BR"/>
              <a:t>(C) Ricardo EITO BRUN 2025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03C6776-E983-2BA3-1054-75996FE0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6800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67200" y="1615736"/>
            <a:ext cx="4179570" cy="1524735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67200" y="3238103"/>
            <a:ext cx="4179570" cy="2850181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buNone/>
              <a:defRPr sz="1800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D3361C9-310A-4255-A94E-B77588962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3176938" cy="6858000"/>
          </a:xfrm>
          <a:prstGeom prst="rect">
            <a:avLst/>
          </a:prstGeom>
        </p:spPr>
      </p:pic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6026D44C-0B39-4DE1-A0FC-5615DDAA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179570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pt-BR"/>
              <a:t>(C) Ricardo EITO BRUN 2025</a:t>
            </a:r>
            <a:endParaRPr lang="en-US" dirty="0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0F8222B4-B618-42C4-8BDB-D2E4DF2F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9428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140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514C6BF-376E-43E8-881D-2E7674269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18301" r="28341" b="23071"/>
          <a:stretch/>
        </p:blipFill>
        <p:spPr>
          <a:xfrm>
            <a:off x="4229100" y="0"/>
            <a:ext cx="796290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0A9B92-C2D0-466A-A680-A35832C45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3500" y="1020445"/>
            <a:ext cx="2895600" cy="1325563"/>
          </a:xfrm>
        </p:spPr>
        <p:txBody>
          <a:bodyPr anchor="b">
            <a:normAutofit/>
          </a:bodyPr>
          <a:lstStyle>
            <a:lvl1pPr>
              <a:defRPr sz="28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41CE6-5A88-4C5C-B2A4-6A5D2153B16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3500" y="2674013"/>
            <a:ext cx="2895600" cy="3269589"/>
          </a:xfrm>
        </p:spPr>
        <p:txBody>
          <a:bodyPr>
            <a:normAutofit/>
          </a:bodyPr>
          <a:lstStyle>
            <a:lvl1pPr marL="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7F11D-8AF8-44D6-A48B-D8C7779B8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33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pt-BR"/>
              <a:t>(C) Ricardo EITO BRUN 2025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C0879-6B0F-4AF6-A997-EC61DA89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124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87018"/>
            <a:ext cx="4179570" cy="3377354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A96E214-6A61-C8A7-B1DB-C8C260C134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557818" cy="6858000"/>
            <a:chOff x="0" y="0"/>
            <a:chExt cx="4762501" cy="5186363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A18BC1BC-99D6-D9F4-19F9-AAE722E2AE61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0" y="876300"/>
              <a:ext cx="4762500" cy="16287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816F797-248B-2C75-29B9-DB65A809D47B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2638425" y="0"/>
              <a:ext cx="2124076" cy="51863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82501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87680"/>
            <a:ext cx="4179570" cy="3376691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8E94DD-0F7B-3F92-58EA-5F06D557B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990667" y="0"/>
            <a:ext cx="1126278" cy="251229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19F5397-34DB-BC88-ADF5-AA470A06FE5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-5080"/>
            <a:ext cx="6576291" cy="6872605"/>
          </a:xfrm>
          <a:custGeom>
            <a:avLst/>
            <a:gdLst>
              <a:gd name="connsiteX0" fmla="*/ 0 w 6576291"/>
              <a:gd name="connsiteY0" fmla="*/ 0 h 6867525"/>
              <a:gd name="connsiteX1" fmla="*/ 6576291 w 6576291"/>
              <a:gd name="connsiteY1" fmla="*/ 0 h 6867525"/>
              <a:gd name="connsiteX2" fmla="*/ 6576291 w 6576291"/>
              <a:gd name="connsiteY2" fmla="*/ 6867525 h 6867525"/>
              <a:gd name="connsiteX3" fmla="*/ 0 w 6576291"/>
              <a:gd name="connsiteY3" fmla="*/ 6867525 h 6867525"/>
              <a:gd name="connsiteX4" fmla="*/ 0 w 6576291"/>
              <a:gd name="connsiteY4" fmla="*/ 0 h 6867525"/>
              <a:gd name="connsiteX0" fmla="*/ 0 w 6576291"/>
              <a:gd name="connsiteY0" fmla="*/ 5080 h 6872605"/>
              <a:gd name="connsiteX1" fmla="*/ 3604491 w 6576291"/>
              <a:gd name="connsiteY1" fmla="*/ 0 h 6872605"/>
              <a:gd name="connsiteX2" fmla="*/ 6576291 w 6576291"/>
              <a:gd name="connsiteY2" fmla="*/ 6872605 h 6872605"/>
              <a:gd name="connsiteX3" fmla="*/ 0 w 6576291"/>
              <a:gd name="connsiteY3" fmla="*/ 6872605 h 6872605"/>
              <a:gd name="connsiteX4" fmla="*/ 0 w 6576291"/>
              <a:gd name="connsiteY4" fmla="*/ 5080 h 6872605"/>
              <a:gd name="connsiteX0" fmla="*/ 0 w 6576291"/>
              <a:gd name="connsiteY0" fmla="*/ 0 h 6867525"/>
              <a:gd name="connsiteX1" fmla="*/ 3624811 w 6576291"/>
              <a:gd name="connsiteY1" fmla="*/ 10160 h 6867525"/>
              <a:gd name="connsiteX2" fmla="*/ 6576291 w 6576291"/>
              <a:gd name="connsiteY2" fmla="*/ 6867525 h 6867525"/>
              <a:gd name="connsiteX3" fmla="*/ 0 w 6576291"/>
              <a:gd name="connsiteY3" fmla="*/ 6867525 h 6867525"/>
              <a:gd name="connsiteX4" fmla="*/ 0 w 6576291"/>
              <a:gd name="connsiteY4" fmla="*/ 0 h 6867525"/>
              <a:gd name="connsiteX0" fmla="*/ 0 w 6576291"/>
              <a:gd name="connsiteY0" fmla="*/ 5080 h 6872605"/>
              <a:gd name="connsiteX1" fmla="*/ 3629891 w 6576291"/>
              <a:gd name="connsiteY1" fmla="*/ 0 h 6872605"/>
              <a:gd name="connsiteX2" fmla="*/ 6576291 w 6576291"/>
              <a:gd name="connsiteY2" fmla="*/ 6872605 h 6872605"/>
              <a:gd name="connsiteX3" fmla="*/ 0 w 6576291"/>
              <a:gd name="connsiteY3" fmla="*/ 6872605 h 6872605"/>
              <a:gd name="connsiteX4" fmla="*/ 0 w 6576291"/>
              <a:gd name="connsiteY4" fmla="*/ 5080 h 6872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76291" h="6872605">
                <a:moveTo>
                  <a:pt x="0" y="5080"/>
                </a:moveTo>
                <a:lnTo>
                  <a:pt x="3629891" y="0"/>
                </a:lnTo>
                <a:lnTo>
                  <a:pt x="6576291" y="6872605"/>
                </a:lnTo>
                <a:lnTo>
                  <a:pt x="0" y="6872605"/>
                </a:lnTo>
                <a:lnTo>
                  <a:pt x="0" y="5080"/>
                </a:lnTo>
                <a:close/>
              </a:path>
            </a:pathLst>
          </a:custGeom>
        </p:spPr>
        <p:txBody>
          <a:bodyPr lIns="182880" tIns="182880" bIns="91440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018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2318" y="268360"/>
            <a:ext cx="7288282" cy="2121177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EAC9D25F-5B3D-F5B2-5D02-C6BC6AA8987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322388" y="2763078"/>
            <a:ext cx="7288212" cy="340705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1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8E16CF1-2502-F2F0-2C27-2DD7979033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96374" y="-25401"/>
            <a:ext cx="3095625" cy="6883401"/>
            <a:chOff x="9096375" y="-25401"/>
            <a:chExt cx="3095625" cy="6883401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322A6FB-333C-65AE-23D8-08BCEA174D43}"/>
                </a:ext>
              </a:extLst>
            </p:cNvPr>
            <p:cNvCxnSpPr/>
            <p:nvPr userDrawn="1"/>
          </p:nvCxnSpPr>
          <p:spPr>
            <a:xfrm>
              <a:off x="9096375" y="1497012"/>
              <a:ext cx="309562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62BB247-4598-A983-DEBF-6F042C1DB0B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381744" y="-25401"/>
              <a:ext cx="2810256" cy="68834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4E84FEE-D475-A71D-7996-5925602ECF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0800000" flipH="1">
            <a:off x="-1" y="-25403"/>
            <a:ext cx="1210573" cy="20481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7459776D-4049-CB00-C321-0627C169B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33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pt-BR"/>
              <a:t>(C) Ricardo EITO BRUN 2025</a:t>
            </a:r>
            <a:endParaRPr lang="en-US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DE114AF-34C6-A062-7340-858BC27DA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735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06400"/>
            <a:ext cx="4179570" cy="3457971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5E045004-3604-59DC-13E0-7A0B2DF78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828675"/>
            <a:ext cx="5876925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329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955F7B05-9431-1FBA-415D-6CF2DF562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39434" t="20278" b="22673"/>
          <a:stretch/>
        </p:blipFill>
        <p:spPr>
          <a:xfrm>
            <a:off x="25785" y="0"/>
            <a:ext cx="4093633" cy="391239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3700" y="568961"/>
            <a:ext cx="8420100" cy="1780860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933700" y="2797255"/>
            <a:ext cx="3924300" cy="464499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07FF22E3-5928-787E-B062-FA18127D3BD9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2933700" y="3251596"/>
            <a:ext cx="3943627" cy="3234264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410173" y="2797255"/>
            <a:ext cx="3943627" cy="464499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178E4D0B-96F1-45F3-6B2A-5FA31A37257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410173" y="3251595"/>
            <a:ext cx="3943627" cy="3234264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F41582C-9AD2-F126-40F3-D43E77D15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6926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pt-BR"/>
              <a:t>(C) Ricardo EITO BRUN 2025</a:t>
            </a:r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341F76B1-7BEF-7A88-1394-1164BFF08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12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41120" y="558801"/>
            <a:ext cx="9953308" cy="1780860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A217F83-0BDB-C70B-29FE-2651DE1915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429817" y="0"/>
            <a:ext cx="7762183" cy="2754814"/>
            <a:chOff x="7334250" y="0"/>
            <a:chExt cx="4857750" cy="1724025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C62368-3F79-C078-7086-B23D2F5A09F8}"/>
                </a:ext>
              </a:extLst>
            </p:cNvPr>
            <p:cNvCxnSpPr/>
            <p:nvPr userDrawn="1"/>
          </p:nvCxnSpPr>
          <p:spPr>
            <a:xfrm flipH="1" flipV="1">
              <a:off x="7334250" y="0"/>
              <a:ext cx="485775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09BDD71-BF2E-BDB0-A625-D8371AEA1CA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487150" y="0"/>
              <a:ext cx="704850" cy="17240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83354B96-CD25-BE1C-8CA2-3825F820B75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41120" y="2960877"/>
            <a:ext cx="2722880" cy="35128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DD81865-54C7-7674-4B2E-041D05C1D146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341120" y="3392035"/>
            <a:ext cx="2722880" cy="2907164"/>
          </a:xfrm>
        </p:spPr>
        <p:txBody>
          <a:bodyPr tIns="0">
            <a:normAutofit/>
          </a:bodyPr>
          <a:lstStyle>
            <a:lvl1pPr marL="283464" indent="-283464">
              <a:lnSpc>
                <a:spcPct val="100000"/>
              </a:lnSpc>
              <a:buFont typeface="+mj-lt"/>
              <a:buAutoNum type="arabicPeriod"/>
              <a:defRPr sz="1800" b="0" spc="50" baseline="0"/>
            </a:lvl1pPr>
            <a:lvl2pPr marL="566928" indent="-342900">
              <a:lnSpc>
                <a:spcPct val="100000"/>
              </a:lnSpc>
              <a:spcBef>
                <a:spcPts val="1000"/>
              </a:spcBef>
              <a:buFont typeface="+mj-lt"/>
              <a:buAutoNum type="alphaLcPeriod"/>
              <a:defRPr sz="1800" spc="50" baseline="0"/>
            </a:lvl2pPr>
            <a:lvl3pPr marL="850392" indent="-342900">
              <a:lnSpc>
                <a:spcPct val="100000"/>
              </a:lnSpc>
              <a:spcBef>
                <a:spcPts val="1000"/>
              </a:spcBef>
              <a:buFont typeface="+mj-lt"/>
              <a:buAutoNum type="arabicParenR"/>
              <a:defRPr sz="1800" spc="50" baseline="0"/>
            </a:lvl3pPr>
            <a:lvl4pPr marL="1042416" indent="-342900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  <a:defRPr sz="1800" spc="50" baseline="0"/>
            </a:lvl4pPr>
            <a:lvl5pPr marL="1074420" indent="-400050">
              <a:lnSpc>
                <a:spcPct val="100000"/>
              </a:lnSpc>
              <a:spcBef>
                <a:spcPts val="1000"/>
              </a:spcBef>
              <a:buFont typeface="+mj-lt"/>
              <a:buAutoNum type="romanLcPeriod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6F39BA57-7F1C-623F-BC7F-B689C5AC33E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4754881" y="2960877"/>
            <a:ext cx="5516880" cy="35128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94BF07A4-5A33-0B3C-A378-AB2435F1D5F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54881" y="3324859"/>
            <a:ext cx="5506720" cy="3031489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63DC63A6-41FE-6C2D-9A53-0AE4A6DBF39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333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pt-BR"/>
              <a:t>(C) Ricardo EITO BRUN 2025</a:t>
            </a:r>
            <a:endParaRPr lang="en-US" dirty="0"/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0B5130EC-B05B-5489-FBEC-DBEB6D1E737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08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CC92D-F90A-CB67-4860-D6939AC29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3094182" y="0"/>
            <a:ext cx="1745673" cy="38977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6874" y="1671639"/>
            <a:ext cx="5884027" cy="1204912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4C376638-5C5B-8E5B-0C26-8F63B98EA4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28230" y="-9144"/>
            <a:ext cx="5481955" cy="6876288"/>
          </a:xfrm>
          <a:custGeom>
            <a:avLst/>
            <a:gdLst>
              <a:gd name="connsiteX0" fmla="*/ 0 w 5476875"/>
              <a:gd name="connsiteY0" fmla="*/ 0 h 6858000"/>
              <a:gd name="connsiteX1" fmla="*/ 5476875 w 5476875"/>
              <a:gd name="connsiteY1" fmla="*/ 0 h 6858000"/>
              <a:gd name="connsiteX2" fmla="*/ 5476875 w 5476875"/>
              <a:gd name="connsiteY2" fmla="*/ 6858000 h 6858000"/>
              <a:gd name="connsiteX3" fmla="*/ 0 w 5476875"/>
              <a:gd name="connsiteY3" fmla="*/ 6858000 h 6858000"/>
              <a:gd name="connsiteX4" fmla="*/ 0 w 5476875"/>
              <a:gd name="connsiteY4" fmla="*/ 0 h 6858000"/>
              <a:gd name="connsiteX0" fmla="*/ 0 w 5476875"/>
              <a:gd name="connsiteY0" fmla="*/ 0 h 6858000"/>
              <a:gd name="connsiteX1" fmla="*/ 2520315 w 5476875"/>
              <a:gd name="connsiteY1" fmla="*/ 0 h 6858000"/>
              <a:gd name="connsiteX2" fmla="*/ 5476875 w 5476875"/>
              <a:gd name="connsiteY2" fmla="*/ 6858000 h 6858000"/>
              <a:gd name="connsiteX3" fmla="*/ 0 w 5476875"/>
              <a:gd name="connsiteY3" fmla="*/ 6858000 h 6858000"/>
              <a:gd name="connsiteX4" fmla="*/ 0 w 5476875"/>
              <a:gd name="connsiteY4" fmla="*/ 0 h 6858000"/>
              <a:gd name="connsiteX0" fmla="*/ 5080 w 5481955"/>
              <a:gd name="connsiteY0" fmla="*/ 0 h 6858000"/>
              <a:gd name="connsiteX1" fmla="*/ 2525395 w 5481955"/>
              <a:gd name="connsiteY1" fmla="*/ 0 h 6858000"/>
              <a:gd name="connsiteX2" fmla="*/ 5481955 w 5481955"/>
              <a:gd name="connsiteY2" fmla="*/ 6858000 h 6858000"/>
              <a:gd name="connsiteX3" fmla="*/ 5080 w 5481955"/>
              <a:gd name="connsiteY3" fmla="*/ 6858000 h 6858000"/>
              <a:gd name="connsiteX4" fmla="*/ 0 w 5481955"/>
              <a:gd name="connsiteY4" fmla="*/ 4805680 h 6858000"/>
              <a:gd name="connsiteX5" fmla="*/ 5080 w 5481955"/>
              <a:gd name="connsiteY5" fmla="*/ 0 h 685800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75996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759960 h 6863080"/>
              <a:gd name="connsiteX5" fmla="*/ 5080 w 5481955"/>
              <a:gd name="connsiteY5" fmla="*/ 0 h 686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81955" h="6863080">
                <a:moveTo>
                  <a:pt x="5080" y="0"/>
                </a:moveTo>
                <a:lnTo>
                  <a:pt x="2525395" y="0"/>
                </a:lnTo>
                <a:lnTo>
                  <a:pt x="5481955" y="6858000"/>
                </a:lnTo>
                <a:lnTo>
                  <a:pt x="899160" y="6863080"/>
                </a:lnTo>
                <a:cubicBezTo>
                  <a:pt x="506307" y="5933440"/>
                  <a:pt x="413173" y="5720080"/>
                  <a:pt x="0" y="4759960"/>
                </a:cubicBezTo>
                <a:cubicBezTo>
                  <a:pt x="1693" y="3158067"/>
                  <a:pt x="3387" y="1601893"/>
                  <a:pt x="5080" y="0"/>
                </a:cubicBezTo>
                <a:close/>
              </a:path>
            </a:pathLst>
          </a:custGeom>
        </p:spPr>
        <p:txBody>
          <a:bodyPr lIns="274320" tIns="91440" bIns="9144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4569D00-2037-2A8D-943B-22FAC1C0B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25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pt-BR"/>
              <a:t>(C) Ricardo EITO BRUN 2025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5967A9D-0B53-4F3F-0872-495C23A33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643B0E9A-A777-8745-6A36-0A79CB5E036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5453725" y="3660774"/>
            <a:ext cx="5907176" cy="2536826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7780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4C17E5-24ED-44BC-BA50-02EF90355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3D101-3AF0-4F06-90ED-B83615C36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E9FDE-AF95-49F8-A927-35A23C9E6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E900D-8FF9-4E80-860D-89C2D3B4E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(C) Ricardo EITO BRUN 2025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66A0C-1415-46A3-A1FF-BE18C7087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DFD55-3C28-40EF-9E31-A92D2E401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061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9" r:id="rId3"/>
    <p:sldLayoutId id="2147483670" r:id="rId4"/>
    <p:sldLayoutId id="2147483651" r:id="rId5"/>
    <p:sldLayoutId id="2147483671" r:id="rId6"/>
    <p:sldLayoutId id="2147483672" r:id="rId7"/>
    <p:sldLayoutId id="2147483673" r:id="rId8"/>
    <p:sldLayoutId id="2147483664" r:id="rId9"/>
    <p:sldLayoutId id="2147483674" r:id="rId10"/>
    <p:sldLayoutId id="2147483653" r:id="rId11"/>
    <p:sldLayoutId id="2147483667" r:id="rId12"/>
    <p:sldLayoutId id="2147483665" r:id="rId13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image" Target="file:///C:\Mis%20documentos\Libro\XML\Cap1\xml_3.gif" TargetMode="Externa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75451-6A4B-484B-9ED1-353CCE25B0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06894" y="4324378"/>
            <a:ext cx="6585106" cy="1790757"/>
          </a:xfrm>
        </p:spPr>
        <p:txBody>
          <a:bodyPr anchor="ctr"/>
          <a:lstStyle/>
          <a:p>
            <a:r>
              <a:rPr lang="es-ES" sz="4800" dirty="0"/>
              <a:t>XML / JATS </a:t>
            </a:r>
            <a:br>
              <a:rPr lang="en-US" dirty="0"/>
            </a:br>
            <a:r>
              <a:rPr lang="en-US" sz="2400" dirty="0"/>
              <a:t>ESTÁNDARES PARA LA COMUNICACIÓN CIENTÍFICA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DDCE6A-98BB-F8D9-667A-39734A9EE0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2226" y="394484"/>
            <a:ext cx="1372914" cy="1790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058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581E4-2534-58DF-4245-CA1E0E1159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0A6961C-3931-FC6C-0C54-B4E1DA20AF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4775" y="519323"/>
            <a:ext cx="3829050" cy="847725"/>
          </a:xfrm>
          <a:prstGeom prst="rect">
            <a:avLst/>
          </a:prstGeom>
        </p:spPr>
      </p:pic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0CB26B-6F1A-31C7-F73B-984A356A6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(C) Ricardo EITO BRUN 2025</a:t>
            </a:r>
            <a:endParaRPr lang="en-US" dirty="0"/>
          </a:p>
        </p:txBody>
      </p:sp>
      <p:pic>
        <p:nvPicPr>
          <p:cNvPr id="3" name="Picture 5" descr="Drawing3">
            <a:extLst>
              <a:ext uri="{FF2B5EF4-FFF2-40B4-BE49-F238E27FC236}">
                <a16:creationId xmlns:a16="http://schemas.microsoft.com/office/drawing/2014/main" id="{84F29EDF-6243-4626-ADF8-3C22B93697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2250" y="1632388"/>
            <a:ext cx="3590395" cy="4906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7C464774-07B2-B7C0-3778-AAEF6D03AAD0}"/>
              </a:ext>
            </a:extLst>
          </p:cNvPr>
          <p:cNvSpPr txBox="1"/>
          <p:nvPr/>
        </p:nvSpPr>
        <p:spPr>
          <a:xfrm>
            <a:off x="557637" y="1783529"/>
            <a:ext cx="5875436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3464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spc="50" dirty="0"/>
              <a:t>Para </a:t>
            </a:r>
            <a:r>
              <a:rPr lang="en-US" altLang="en-US" sz="2000" b="1" i="1" spc="50" dirty="0" err="1"/>
              <a:t>publicar</a:t>
            </a:r>
            <a:r>
              <a:rPr lang="en-US" altLang="en-US" sz="2000" spc="50" dirty="0"/>
              <a:t> un </a:t>
            </a:r>
            <a:r>
              <a:rPr lang="en-US" altLang="en-US" sz="2000" spc="50" dirty="0" err="1"/>
              <a:t>documento</a:t>
            </a:r>
            <a:r>
              <a:rPr lang="en-US" altLang="en-US" sz="2000" spc="50" dirty="0"/>
              <a:t> XML es </a:t>
            </a:r>
            <a:r>
              <a:rPr lang="en-US" altLang="en-US" sz="2000" spc="50" dirty="0" err="1"/>
              <a:t>necesario</a:t>
            </a:r>
            <a:r>
              <a:rPr lang="en-US" altLang="en-US" sz="2000" spc="50" dirty="0"/>
              <a:t> </a:t>
            </a:r>
            <a:r>
              <a:rPr lang="en-US" altLang="en-US" sz="2000" spc="50" dirty="0" err="1"/>
              <a:t>vincularlo</a:t>
            </a:r>
            <a:r>
              <a:rPr lang="en-US" altLang="en-US" sz="2000" spc="50" dirty="0"/>
              <a:t> o </a:t>
            </a:r>
            <a:r>
              <a:rPr lang="en-US" altLang="en-US" sz="2000" spc="50" dirty="0" err="1"/>
              <a:t>aplicar</a:t>
            </a:r>
            <a:r>
              <a:rPr lang="en-US" altLang="en-US" sz="2000" spc="50" dirty="0"/>
              <a:t> </a:t>
            </a:r>
            <a:r>
              <a:rPr lang="en-US" altLang="en-US" sz="2000" spc="50" dirty="0" err="1"/>
              <a:t>una</a:t>
            </a:r>
            <a:r>
              <a:rPr lang="en-US" altLang="en-US" sz="2000" spc="50" dirty="0"/>
              <a:t> </a:t>
            </a:r>
            <a:r>
              <a:rPr lang="en-US" altLang="en-US" sz="2000" b="1" i="1" spc="50" dirty="0"/>
              <a:t>hoja de </a:t>
            </a:r>
            <a:r>
              <a:rPr lang="en-US" altLang="en-US" sz="2000" b="1" i="1" spc="50" dirty="0" err="1"/>
              <a:t>estilo</a:t>
            </a:r>
            <a:r>
              <a:rPr lang="en-US" altLang="en-US" sz="2000" spc="50" dirty="0"/>
              <a:t>.</a:t>
            </a:r>
          </a:p>
          <a:p>
            <a:pPr marL="283464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spc="50" dirty="0"/>
              <a:t>Esta </a:t>
            </a:r>
            <a:r>
              <a:rPr lang="en-US" altLang="en-US" sz="2000" spc="50" dirty="0" err="1"/>
              <a:t>contiene</a:t>
            </a:r>
            <a:r>
              <a:rPr lang="en-US" altLang="en-US" sz="2000" spc="50" dirty="0"/>
              <a:t> </a:t>
            </a:r>
            <a:r>
              <a:rPr lang="en-US" altLang="en-US" sz="2000" spc="50" dirty="0" err="1"/>
              <a:t>información</a:t>
            </a:r>
            <a:r>
              <a:rPr lang="en-US" altLang="en-US" sz="2000" spc="50" dirty="0"/>
              <a:t> </a:t>
            </a:r>
            <a:r>
              <a:rPr lang="en-US" altLang="en-US" sz="2000" spc="50" dirty="0" err="1"/>
              <a:t>sobre</a:t>
            </a:r>
            <a:r>
              <a:rPr lang="en-US" altLang="en-US" sz="2000" spc="50" dirty="0"/>
              <a:t> </a:t>
            </a:r>
            <a:r>
              <a:rPr lang="en-US" altLang="en-US" sz="2000" spc="50" dirty="0" err="1"/>
              <a:t>cómo</a:t>
            </a:r>
            <a:r>
              <a:rPr lang="en-US" altLang="en-US" sz="2000" spc="50" dirty="0"/>
              <a:t> se </a:t>
            </a:r>
            <a:r>
              <a:rPr lang="en-US" altLang="en-US" sz="2000" spc="50" dirty="0" err="1"/>
              <a:t>deben</a:t>
            </a:r>
            <a:r>
              <a:rPr lang="en-US" altLang="en-US" sz="2000" spc="50" dirty="0"/>
              <a:t> presenter </a:t>
            </a:r>
            <a:r>
              <a:rPr lang="en-US" altLang="en-US" sz="2000" spc="50" dirty="0" err="1"/>
              <a:t>los</a:t>
            </a:r>
            <a:r>
              <a:rPr lang="en-US" altLang="en-US" sz="2000" spc="50" dirty="0"/>
              <a:t> </a:t>
            </a:r>
            <a:r>
              <a:rPr lang="en-US" altLang="en-US" sz="2000" spc="50" dirty="0" err="1"/>
              <a:t>contenidos</a:t>
            </a:r>
            <a:r>
              <a:rPr lang="en-US" altLang="en-US" sz="2000" spc="50" dirty="0"/>
              <a:t> </a:t>
            </a:r>
            <a:r>
              <a:rPr lang="en-US" altLang="en-US" sz="2000" spc="50" dirty="0" err="1"/>
              <a:t>en</a:t>
            </a:r>
            <a:r>
              <a:rPr lang="en-US" altLang="en-US" sz="2000" spc="50" dirty="0"/>
              <a:t> </a:t>
            </a:r>
            <a:r>
              <a:rPr lang="en-US" altLang="en-US" sz="2000" spc="50" dirty="0" err="1"/>
              <a:t>pantalla</a:t>
            </a:r>
            <a:r>
              <a:rPr lang="en-US" altLang="en-US" sz="2000" spc="50" dirty="0"/>
              <a:t> o </a:t>
            </a:r>
            <a:r>
              <a:rPr lang="en-US" altLang="en-US" sz="2000" spc="50" dirty="0" err="1"/>
              <a:t>papel</a:t>
            </a:r>
            <a:r>
              <a:rPr lang="en-US" altLang="en-US" sz="2000" spc="50" dirty="0"/>
              <a:t>. </a:t>
            </a:r>
          </a:p>
          <a:p>
            <a:pPr marL="740664" lvl="2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b="1" i="1" spc="50" dirty="0"/>
              <a:t>XSLT</a:t>
            </a:r>
            <a:r>
              <a:rPr lang="en-US" altLang="en-US" spc="50" dirty="0"/>
              <a:t> </a:t>
            </a:r>
            <a:r>
              <a:rPr lang="en-US" altLang="en-US" spc="50" dirty="0" err="1"/>
              <a:t>orientada</a:t>
            </a:r>
            <a:r>
              <a:rPr lang="en-US" altLang="en-US" spc="50" dirty="0"/>
              <a:t> a </a:t>
            </a:r>
            <a:r>
              <a:rPr lang="en-US" altLang="en-US" spc="50" dirty="0" err="1"/>
              <a:t>presentaciones</a:t>
            </a:r>
            <a:r>
              <a:rPr lang="en-US" altLang="en-US" spc="50" dirty="0"/>
              <a:t> </a:t>
            </a:r>
            <a:r>
              <a:rPr lang="en-US" altLang="en-US" spc="50" dirty="0" err="1"/>
              <a:t>tipo</a:t>
            </a:r>
            <a:r>
              <a:rPr lang="en-US" altLang="en-US" spc="50" dirty="0"/>
              <a:t> HTML.</a:t>
            </a:r>
          </a:p>
          <a:p>
            <a:pPr marL="740664" lvl="2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b="1" i="1" spc="50" dirty="0"/>
              <a:t>XSL-FO</a:t>
            </a:r>
            <a:r>
              <a:rPr lang="en-US" altLang="en-US" spc="50" dirty="0"/>
              <a:t> </a:t>
            </a:r>
            <a:r>
              <a:rPr lang="en-US" altLang="en-US" spc="50" dirty="0" err="1"/>
              <a:t>permite</a:t>
            </a:r>
            <a:r>
              <a:rPr lang="en-US" altLang="en-US" spc="50" dirty="0"/>
              <a:t> </a:t>
            </a:r>
            <a:r>
              <a:rPr lang="en-US" altLang="en-US" spc="50" dirty="0" err="1"/>
              <a:t>generar</a:t>
            </a:r>
            <a:r>
              <a:rPr lang="en-US" altLang="en-US" spc="50" dirty="0"/>
              <a:t> </a:t>
            </a:r>
            <a:r>
              <a:rPr lang="en-US" altLang="en-US" spc="50" dirty="0" err="1"/>
              <a:t>presentaciones</a:t>
            </a:r>
            <a:r>
              <a:rPr lang="en-US" altLang="en-US" spc="50" dirty="0"/>
              <a:t> “</a:t>
            </a:r>
            <a:r>
              <a:rPr lang="en-US" altLang="en-US" spc="50" dirty="0" err="1"/>
              <a:t>paginadas</a:t>
            </a:r>
            <a:r>
              <a:rPr lang="en-US" altLang="en-US" spc="50" dirty="0"/>
              <a:t>”, </a:t>
            </a:r>
            <a:r>
              <a:rPr lang="en-US" altLang="en-US" spc="50" dirty="0" err="1"/>
              <a:t>tipo</a:t>
            </a:r>
            <a:r>
              <a:rPr lang="en-US" altLang="en-US" spc="50" dirty="0"/>
              <a:t> PDF.</a:t>
            </a:r>
          </a:p>
          <a:p>
            <a:pPr marL="283464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spc="50" dirty="0"/>
              <a:t>En ambos </a:t>
            </a:r>
            <a:r>
              <a:rPr lang="en-US" altLang="en-US" sz="2000" spc="50" dirty="0" err="1"/>
              <a:t>casos</a:t>
            </a:r>
            <a:r>
              <a:rPr lang="en-US" altLang="en-US" sz="2000" spc="50" dirty="0"/>
              <a:t> se </a:t>
            </a:r>
            <a:r>
              <a:rPr lang="en-US" altLang="en-US" sz="2000" spc="50" dirty="0" err="1"/>
              <a:t>trata</a:t>
            </a:r>
            <a:r>
              <a:rPr lang="en-US" altLang="en-US" sz="2000" spc="50" dirty="0"/>
              <a:t> de </a:t>
            </a:r>
            <a:r>
              <a:rPr lang="en-US" altLang="en-US" sz="2000" spc="50" dirty="0" err="1"/>
              <a:t>estándares</a:t>
            </a:r>
            <a:r>
              <a:rPr lang="en-US" altLang="en-US" sz="2000" spc="50" dirty="0"/>
              <a:t> W3C, </a:t>
            </a:r>
            <a:r>
              <a:rPr lang="en-US" altLang="en-US" sz="2000" spc="50" dirty="0" err="1"/>
              <a:t>independientes</a:t>
            </a:r>
            <a:r>
              <a:rPr lang="en-US" altLang="en-US" sz="2000" spc="50" dirty="0"/>
              <a:t> de </a:t>
            </a:r>
            <a:r>
              <a:rPr lang="en-US" altLang="en-US" sz="2000" spc="50" dirty="0" err="1"/>
              <a:t>fabricantes</a:t>
            </a:r>
            <a:r>
              <a:rPr lang="en-US" altLang="en-US" sz="2000" spc="50" dirty="0"/>
              <a:t> y </a:t>
            </a:r>
            <a:r>
              <a:rPr lang="en-US" altLang="en-US" sz="2000" spc="50" dirty="0" err="1"/>
              <a:t>aplicaciones</a:t>
            </a:r>
            <a:r>
              <a:rPr lang="en-US" altLang="en-US" sz="2000" spc="50" dirty="0"/>
              <a:t> software </a:t>
            </a:r>
            <a:r>
              <a:rPr lang="en-US" altLang="en-US" sz="2000" spc="50" dirty="0" err="1"/>
              <a:t>propietarias</a:t>
            </a:r>
            <a:r>
              <a:rPr lang="en-US" altLang="en-US" sz="2000" spc="50" dirty="0"/>
              <a:t>.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1347C9A-C8DD-6096-53B7-E9F9E6A05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7236" y="0"/>
            <a:ext cx="7288282" cy="1520152"/>
          </a:xfrm>
        </p:spPr>
        <p:txBody>
          <a:bodyPr>
            <a:normAutofit/>
          </a:bodyPr>
          <a:lstStyle/>
          <a:p>
            <a:r>
              <a:rPr lang="en-US" sz="4000" dirty="0"/>
              <a:t>Xml </a:t>
            </a:r>
            <a:r>
              <a:rPr lang="en-US" sz="2000" dirty="0"/>
              <a:t>(</a:t>
            </a:r>
            <a:r>
              <a:rPr lang="en-US" sz="2000" dirty="0" err="1"/>
              <a:t>eXtensible</a:t>
            </a:r>
            <a:r>
              <a:rPr lang="en-US" sz="2000" dirty="0"/>
              <a:t> Markup Language)</a:t>
            </a:r>
            <a:br>
              <a:rPr lang="en-US" sz="4000" dirty="0"/>
            </a:br>
            <a:r>
              <a:rPr lang="en-US" sz="3200" dirty="0" err="1"/>
              <a:t>el</a:t>
            </a:r>
            <a:r>
              <a:rPr lang="en-US" sz="3200" dirty="0"/>
              <a:t> </a:t>
            </a:r>
            <a:r>
              <a:rPr lang="en-US" sz="3200" dirty="0" err="1"/>
              <a:t>ciclo</a:t>
            </a:r>
            <a:r>
              <a:rPr lang="en-US" sz="3200" dirty="0"/>
              <a:t> de </a:t>
            </a:r>
            <a:r>
              <a:rPr lang="en-US" sz="3200" dirty="0" err="1"/>
              <a:t>producción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98935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C463E5-DEC9-E19B-A34F-C81244871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576386-0915-101E-C123-A58F0E6CEC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41888" y="1771744"/>
            <a:ext cx="8810867" cy="4767167"/>
          </a:xfrm>
        </p:spPr>
        <p:txBody>
          <a:bodyPr>
            <a:normAutofit/>
          </a:bodyPr>
          <a:lstStyle/>
          <a:p>
            <a:pPr lvl="1"/>
            <a:r>
              <a:rPr lang="es-ES" sz="2400" dirty="0"/>
              <a:t>XML es también uno de los formatos utilizados en la publicación de </a:t>
            </a:r>
            <a:r>
              <a:rPr lang="es-ES" sz="2400" b="1" i="1" dirty="0"/>
              <a:t>datos abiertos enlazados </a:t>
            </a:r>
            <a:r>
              <a:rPr lang="es-ES" sz="2400" dirty="0"/>
              <a:t>(LOD) y </a:t>
            </a:r>
            <a:r>
              <a:rPr lang="es-ES" sz="2400" i="1" dirty="0"/>
              <a:t>datos semánticos </a:t>
            </a:r>
            <a:r>
              <a:rPr lang="es-ES" sz="2400" b="1" i="1" dirty="0"/>
              <a:t>RDF</a:t>
            </a:r>
            <a:r>
              <a:rPr lang="es-ES" sz="2400" dirty="0"/>
              <a:t>.</a:t>
            </a:r>
          </a:p>
          <a:p>
            <a:pPr lvl="1"/>
            <a:r>
              <a:rPr lang="es-ES" sz="2400" dirty="0"/>
              <a:t>Esto amplía las posibilidades de interoperar con otros repositorios y exponer nuestros datos en otros canales y espacios de datos.</a:t>
            </a:r>
          </a:p>
          <a:p>
            <a:pPr lvl="1"/>
            <a:r>
              <a:rPr lang="es-ES" sz="2400" dirty="0"/>
              <a:t>Evita el riesgo de que nuestros datos se conviertan en “silos” o “espacios de información no conectados”.</a:t>
            </a:r>
          </a:p>
          <a:p>
            <a:pPr lvl="1"/>
            <a:r>
              <a:rPr lang="es-ES" sz="2400" dirty="0"/>
              <a:t>El ecosistema de recomendaciones W3C (XML, XSLT, RDF, etc.) hace posible esta integración.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10FAD9-9AF5-F80A-6D51-AEEC3F6B88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4775" y="519323"/>
            <a:ext cx="3829050" cy="847725"/>
          </a:xfrm>
          <a:prstGeom prst="rect">
            <a:avLst/>
          </a:prstGeom>
        </p:spPr>
      </p:pic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5C099C-2994-3771-8B20-FA7171E96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(C) Ricardo EITO BRUN 2025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01352A8-196E-CA9F-BA5F-A8048B492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7236" y="0"/>
            <a:ext cx="7288282" cy="1520152"/>
          </a:xfrm>
        </p:spPr>
        <p:txBody>
          <a:bodyPr>
            <a:normAutofit/>
          </a:bodyPr>
          <a:lstStyle/>
          <a:p>
            <a:r>
              <a:rPr lang="en-US" sz="4000" dirty="0"/>
              <a:t>Xml </a:t>
            </a:r>
            <a:r>
              <a:rPr lang="en-US" sz="2000" dirty="0"/>
              <a:t>(</a:t>
            </a:r>
            <a:r>
              <a:rPr lang="en-US" sz="2000" dirty="0" err="1"/>
              <a:t>eXtensible</a:t>
            </a:r>
            <a:r>
              <a:rPr lang="en-US" sz="2000" dirty="0"/>
              <a:t> Markup Language)</a:t>
            </a:r>
            <a:br>
              <a:rPr lang="en-US" sz="4000" dirty="0"/>
            </a:br>
            <a:r>
              <a:rPr lang="en-US" sz="3200" dirty="0"/>
              <a:t>EN LA WEB DE LOS DATOS…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21549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60D17F-2783-79B3-22F3-D769C863C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15C5C5-1243-B468-3F97-093554399F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04501" y="1741208"/>
            <a:ext cx="8810867" cy="4767167"/>
          </a:xfrm>
        </p:spPr>
        <p:txBody>
          <a:bodyPr>
            <a:normAutofit/>
          </a:bodyPr>
          <a:lstStyle/>
          <a:p>
            <a:pPr lvl="1"/>
            <a:r>
              <a:rPr lang="es-ES" sz="2400" dirty="0"/>
              <a:t>Codificación de distintos tipos de metadatos y contenidos:</a:t>
            </a:r>
          </a:p>
          <a:p>
            <a:pPr lvl="2"/>
            <a:r>
              <a:rPr lang="es-ES" sz="2400" dirty="0" err="1"/>
              <a:t>EDItEUR</a:t>
            </a:r>
            <a:r>
              <a:rPr lang="es-ES" sz="2400" dirty="0"/>
              <a:t> ONIX: mercado editorial.</a:t>
            </a:r>
          </a:p>
          <a:p>
            <a:pPr lvl="2"/>
            <a:r>
              <a:rPr lang="es-ES" sz="2400" dirty="0"/>
              <a:t>MARC, Dublin Core, MODS: descripciones bibliográficas.</a:t>
            </a:r>
          </a:p>
          <a:p>
            <a:pPr lvl="2"/>
            <a:r>
              <a:rPr lang="es-ES" sz="2400" dirty="0"/>
              <a:t>PREMIS, METS: metadatos para la preservación y para estructurar objetos digitales complejos.</a:t>
            </a:r>
          </a:p>
          <a:p>
            <a:pPr lvl="2"/>
            <a:r>
              <a:rPr lang="es-ES" sz="2400" dirty="0"/>
              <a:t>EAD, EAC: descripciones archivísticas.</a:t>
            </a:r>
          </a:p>
          <a:p>
            <a:pPr lvl="2"/>
            <a:r>
              <a:rPr lang="es-ES" sz="2400" dirty="0"/>
              <a:t>DITA, DOCBOOK, S1000D: documentación técnica.</a:t>
            </a:r>
          </a:p>
          <a:p>
            <a:pPr lvl="2"/>
            <a:r>
              <a:rPr lang="es-ES" sz="2400" dirty="0"/>
              <a:t>JATS: edición de revistas-e y contenido científico.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CE56DC-7C26-20F0-5B5B-294C576D6B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4775" y="519323"/>
            <a:ext cx="3829050" cy="847725"/>
          </a:xfrm>
          <a:prstGeom prst="rect">
            <a:avLst/>
          </a:prstGeom>
        </p:spPr>
      </p:pic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B94AB7-1736-7035-A8AD-DD20212D1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(C) Ricardo EITO BRUN 2025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1F94611-EAC3-21ED-E705-32ED1548A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7236" y="0"/>
            <a:ext cx="7288282" cy="1520152"/>
          </a:xfrm>
        </p:spPr>
        <p:txBody>
          <a:bodyPr>
            <a:normAutofit/>
          </a:bodyPr>
          <a:lstStyle/>
          <a:p>
            <a:r>
              <a:rPr lang="en-US" sz="4000" dirty="0"/>
              <a:t>Xml </a:t>
            </a:r>
            <a:r>
              <a:rPr lang="en-US" sz="2000" dirty="0"/>
              <a:t>(</a:t>
            </a:r>
            <a:r>
              <a:rPr lang="en-US" sz="2000" dirty="0" err="1"/>
              <a:t>eXtensible</a:t>
            </a:r>
            <a:r>
              <a:rPr lang="en-US" sz="2000" dirty="0"/>
              <a:t> Markup Language)</a:t>
            </a:r>
            <a:br>
              <a:rPr lang="en-US" sz="4000" dirty="0"/>
            </a:br>
            <a:r>
              <a:rPr lang="en-US" sz="3200" dirty="0" err="1"/>
              <a:t>distintas</a:t>
            </a:r>
            <a:r>
              <a:rPr lang="en-US" sz="3200" dirty="0"/>
              <a:t> </a:t>
            </a:r>
            <a:r>
              <a:rPr lang="en-US" sz="3200" dirty="0" err="1"/>
              <a:t>aplicaciones</a:t>
            </a:r>
            <a:r>
              <a:rPr lang="en-US" sz="3200" dirty="0"/>
              <a:t>…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76170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BA9C38-5406-BF69-501A-43F1FB42D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567E87-5BA4-EEC3-50A6-7DD923FCC5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04501" y="1741208"/>
            <a:ext cx="8810867" cy="4767167"/>
          </a:xfrm>
        </p:spPr>
        <p:txBody>
          <a:bodyPr>
            <a:normAutofit/>
          </a:bodyPr>
          <a:lstStyle/>
          <a:p>
            <a:pPr lvl="1"/>
            <a:r>
              <a:rPr lang="es-ES" sz="2400" dirty="0"/>
              <a:t>Esquema XML ampliamente adoptado y consolidado para describir </a:t>
            </a:r>
            <a:r>
              <a:rPr lang="es-ES" sz="2400" b="1" i="1" dirty="0"/>
              <a:t>la estructura y </a:t>
            </a:r>
            <a:r>
              <a:rPr lang="es-ES" sz="2400" dirty="0"/>
              <a:t>el </a:t>
            </a:r>
            <a:r>
              <a:rPr lang="es-ES" sz="2400" b="1" i="1" dirty="0"/>
              <a:t>contenido de artículos científicos</a:t>
            </a:r>
            <a:r>
              <a:rPr lang="es-ES" sz="2400" dirty="0"/>
              <a:t>. </a:t>
            </a:r>
          </a:p>
          <a:p>
            <a:pPr lvl="1"/>
            <a:r>
              <a:rPr lang="es-ES" sz="2400" dirty="0"/>
              <a:t>Origen: </a:t>
            </a:r>
          </a:p>
          <a:p>
            <a:pPr lvl="2"/>
            <a:r>
              <a:rPr lang="es-ES" sz="2400" i="1" dirty="0" err="1"/>
              <a:t>National</a:t>
            </a:r>
            <a:r>
              <a:rPr lang="es-ES" sz="2400" i="1" dirty="0"/>
              <a:t> Library of Medicine </a:t>
            </a:r>
            <a:r>
              <a:rPr lang="es-ES" sz="2400" dirty="0"/>
              <a:t>(NLM) desarrolló unas DTD a comienzos de los años 2000 para gestionar artículos en </a:t>
            </a:r>
            <a:r>
              <a:rPr lang="es-ES" sz="2400" i="1" dirty="0"/>
              <a:t>PubMed Central</a:t>
            </a:r>
            <a:r>
              <a:rPr lang="es-ES" sz="2400" dirty="0"/>
              <a:t>. </a:t>
            </a:r>
          </a:p>
          <a:p>
            <a:pPr lvl="2"/>
            <a:r>
              <a:rPr lang="es-ES" sz="2400" dirty="0"/>
              <a:t>Se convirtió en estándar ANSI/NISO Z39.96, con sucesivas versiones (más reciente, 1.4, 2024). </a:t>
            </a:r>
          </a:p>
          <a:p>
            <a:pPr lvl="1"/>
            <a:endParaRPr lang="es-ES" sz="2400" dirty="0"/>
          </a:p>
          <a:p>
            <a:pPr lvl="1"/>
            <a:endParaRPr lang="es-E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6DE8B3-B7F8-9997-CC50-FABE546826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4775" y="519323"/>
            <a:ext cx="3829050" cy="847725"/>
          </a:xfrm>
          <a:prstGeom prst="rect">
            <a:avLst/>
          </a:prstGeom>
        </p:spPr>
      </p:pic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C3DD1A-14EB-FDA6-E3B7-65CDA1E92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(C) Ricardo EITO BRUN 2025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1FD521C-7708-79B2-98BF-E913F25FE4B2}"/>
              </a:ext>
            </a:extLst>
          </p:cNvPr>
          <p:cNvSpPr txBox="1">
            <a:spLocks/>
          </p:cNvSpPr>
          <p:nvPr/>
        </p:nvSpPr>
        <p:spPr>
          <a:xfrm>
            <a:off x="1107236" y="0"/>
            <a:ext cx="7288282" cy="152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 err="1"/>
              <a:t>jats</a:t>
            </a:r>
            <a:r>
              <a:rPr lang="es-ES" sz="4000" dirty="0"/>
              <a:t> </a:t>
            </a:r>
            <a:r>
              <a:rPr lang="es-ES" sz="2000" dirty="0"/>
              <a:t>(</a:t>
            </a:r>
            <a:r>
              <a:rPr lang="es-ES" sz="2000" dirty="0" err="1"/>
              <a:t>Journal</a:t>
            </a:r>
            <a:r>
              <a:rPr lang="es-ES" sz="2000" dirty="0"/>
              <a:t> </a:t>
            </a:r>
            <a:r>
              <a:rPr lang="es-ES" sz="2000" dirty="0" err="1"/>
              <a:t>Article</a:t>
            </a:r>
            <a:r>
              <a:rPr lang="es-ES" sz="2000" dirty="0"/>
              <a:t> Tag Suite)</a:t>
            </a:r>
            <a:br>
              <a:rPr lang="es-ES" sz="4000" dirty="0"/>
            </a:br>
            <a:r>
              <a:rPr lang="es-ES" sz="3200" dirty="0"/>
              <a:t>xml y publicación científica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6505506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7468A0-6D4A-4BD9-7C6B-10CD9A4479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2CE6CB-6885-882C-AD6E-110BD7199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04501" y="1681148"/>
            <a:ext cx="8810867" cy="4827227"/>
          </a:xfrm>
        </p:spPr>
        <p:txBody>
          <a:bodyPr>
            <a:normAutofit/>
          </a:bodyPr>
          <a:lstStyle/>
          <a:p>
            <a:pPr lvl="1"/>
            <a:r>
              <a:rPr lang="es-ES" sz="2400" dirty="0"/>
              <a:t>Ofrece todas las ventajas de XML:</a:t>
            </a:r>
          </a:p>
          <a:p>
            <a:pPr lvl="2"/>
            <a:r>
              <a:rPr lang="es-ES" sz="2400" dirty="0"/>
              <a:t>Aproximación semántica, orientada a los datos.</a:t>
            </a:r>
          </a:p>
          <a:p>
            <a:pPr lvl="2"/>
            <a:r>
              <a:rPr lang="es-ES" sz="2400" dirty="0"/>
              <a:t>Modular, extensible e interoperable.</a:t>
            </a:r>
          </a:p>
          <a:p>
            <a:pPr lvl="2"/>
            <a:r>
              <a:rPr lang="es-ES" sz="2400" dirty="0"/>
              <a:t>Ampliamente aceptado por la comunidad editorial.</a:t>
            </a:r>
          </a:p>
          <a:p>
            <a:pPr lvl="2"/>
            <a:r>
              <a:rPr lang="es-ES" sz="2400" dirty="0"/>
              <a:t>Sujeto a validación (DTD, XSD, RELAX NG) para asegurar un procesamiento libre de errores. </a:t>
            </a:r>
          </a:p>
          <a:p>
            <a:pPr lvl="2"/>
            <a:r>
              <a:rPr lang="es-ES" sz="2400" dirty="0"/>
              <a:t>Generación de distintos productos de información mediante transformaciones.</a:t>
            </a:r>
          </a:p>
          <a:p>
            <a:pPr lvl="2"/>
            <a:r>
              <a:rPr lang="es-ES" sz="2400" dirty="0"/>
              <a:t>Fácilmente procesable por programas y lenguajes informáticos con métodos estándar.</a:t>
            </a:r>
          </a:p>
          <a:p>
            <a:pPr lvl="1"/>
            <a:endParaRPr lang="es-ES" sz="2400" dirty="0"/>
          </a:p>
          <a:p>
            <a:pPr lvl="1"/>
            <a:endParaRPr lang="es-E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FD70D0-A6F2-2142-F097-AC281F1611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4775" y="519323"/>
            <a:ext cx="3829050" cy="847725"/>
          </a:xfrm>
          <a:prstGeom prst="rect">
            <a:avLst/>
          </a:prstGeom>
        </p:spPr>
      </p:pic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56E0A2-23ED-0C57-740F-39772D8B0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(C) Ricardo EITO BRUN 2025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918EBE1-8F3C-C877-4082-F8DF8DB4D53E}"/>
              </a:ext>
            </a:extLst>
          </p:cNvPr>
          <p:cNvSpPr txBox="1">
            <a:spLocks/>
          </p:cNvSpPr>
          <p:nvPr/>
        </p:nvSpPr>
        <p:spPr>
          <a:xfrm>
            <a:off x="1107236" y="0"/>
            <a:ext cx="7288282" cy="152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 err="1"/>
              <a:t>jats</a:t>
            </a:r>
            <a:r>
              <a:rPr lang="es-ES" sz="4000" dirty="0"/>
              <a:t> </a:t>
            </a:r>
            <a:r>
              <a:rPr lang="es-ES" sz="2000" dirty="0"/>
              <a:t>(</a:t>
            </a:r>
            <a:r>
              <a:rPr lang="es-ES" sz="2000" dirty="0" err="1"/>
              <a:t>Journal</a:t>
            </a:r>
            <a:r>
              <a:rPr lang="es-ES" sz="2000" dirty="0"/>
              <a:t> </a:t>
            </a:r>
            <a:r>
              <a:rPr lang="es-ES" sz="2000" dirty="0" err="1"/>
              <a:t>Article</a:t>
            </a:r>
            <a:r>
              <a:rPr lang="es-ES" sz="2000" dirty="0"/>
              <a:t> Tag Suite)</a:t>
            </a:r>
            <a:br>
              <a:rPr lang="es-ES" sz="4000" dirty="0"/>
            </a:br>
            <a:r>
              <a:rPr lang="es-ES" sz="3200" dirty="0"/>
              <a:t>xml y publicación científica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1090438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0CC0F8-857B-4530-B9C3-A063D0DDE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342292-D89C-27D1-8C3F-B42BC7FE41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04501" y="1681148"/>
            <a:ext cx="8810867" cy="4827227"/>
          </a:xfrm>
        </p:spPr>
        <p:txBody>
          <a:bodyPr>
            <a:normAutofit/>
          </a:bodyPr>
          <a:lstStyle/>
          <a:p>
            <a:pPr lvl="1"/>
            <a:r>
              <a:rPr lang="es-ES" sz="2400" dirty="0"/>
              <a:t>Se estructura en tres </a:t>
            </a:r>
            <a:r>
              <a:rPr lang="es-ES" sz="2400" i="1" dirty="0"/>
              <a:t>conjuntos de etiquetas</a:t>
            </a:r>
            <a:r>
              <a:rPr lang="es-ES" sz="2400" dirty="0"/>
              <a:t>:</a:t>
            </a:r>
          </a:p>
          <a:p>
            <a:pPr lvl="2"/>
            <a:r>
              <a:rPr lang="es-ES" sz="2400" dirty="0" err="1"/>
              <a:t>Archiving</a:t>
            </a:r>
            <a:r>
              <a:rPr lang="es-ES" sz="2400" dirty="0"/>
              <a:t> and </a:t>
            </a:r>
            <a:r>
              <a:rPr lang="es-ES" sz="2400" dirty="0" err="1"/>
              <a:t>Interchange</a:t>
            </a:r>
            <a:r>
              <a:rPr lang="es-ES" sz="2400" dirty="0"/>
              <a:t>:</a:t>
            </a:r>
          </a:p>
          <a:p>
            <a:pPr lvl="3"/>
            <a:r>
              <a:rPr lang="es-ES" sz="2000" dirty="0"/>
              <a:t>El más detallado, pensado para la preservación de los contenidos en repositorios.</a:t>
            </a:r>
          </a:p>
          <a:p>
            <a:pPr lvl="2"/>
            <a:r>
              <a:rPr lang="es-ES" sz="2400" dirty="0" err="1"/>
              <a:t>Journal</a:t>
            </a:r>
            <a:r>
              <a:rPr lang="es-ES" sz="2400" dirty="0"/>
              <a:t> Publishing:</a:t>
            </a:r>
          </a:p>
          <a:p>
            <a:pPr lvl="3"/>
            <a:r>
              <a:rPr lang="es-ES" sz="2000" dirty="0"/>
              <a:t>Optimizado para la producción editorial.</a:t>
            </a:r>
          </a:p>
          <a:p>
            <a:pPr lvl="2"/>
            <a:r>
              <a:rPr lang="es-ES" sz="2400" dirty="0" err="1"/>
              <a:t>Article</a:t>
            </a:r>
            <a:r>
              <a:rPr lang="es-ES" sz="2400" dirty="0"/>
              <a:t> </a:t>
            </a:r>
            <a:r>
              <a:rPr lang="es-ES" sz="2400" dirty="0" err="1"/>
              <a:t>Authoring</a:t>
            </a:r>
            <a:r>
              <a:rPr lang="es-ES" sz="2400" dirty="0"/>
              <a:t>:</a:t>
            </a:r>
          </a:p>
          <a:p>
            <a:pPr lvl="3"/>
            <a:r>
              <a:rPr lang="es-ES" sz="2000" dirty="0"/>
              <a:t>Versión simplificada orientada a los autores.</a:t>
            </a:r>
          </a:p>
          <a:p>
            <a:pPr lvl="1"/>
            <a:r>
              <a:rPr lang="es-ES" sz="2400" dirty="0"/>
              <a:t>Se puede optar por una adopción progresiva, centrada en distintos requisitos o niveles de madurez.</a:t>
            </a:r>
          </a:p>
          <a:p>
            <a:pPr lvl="1"/>
            <a:endParaRPr lang="es-E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CB2826-48A8-AA91-5B3B-FA358A69F4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4775" y="519323"/>
            <a:ext cx="3829050" cy="847725"/>
          </a:xfrm>
          <a:prstGeom prst="rect">
            <a:avLst/>
          </a:prstGeom>
        </p:spPr>
      </p:pic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CDCD5E-8C7F-5A73-77D8-B6F373B71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(C) Ricardo EITO BRUN 2025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00B4019-4CDA-EE08-5F60-A9E0674C22C3}"/>
              </a:ext>
            </a:extLst>
          </p:cNvPr>
          <p:cNvSpPr txBox="1">
            <a:spLocks/>
          </p:cNvSpPr>
          <p:nvPr/>
        </p:nvSpPr>
        <p:spPr>
          <a:xfrm>
            <a:off x="1107236" y="0"/>
            <a:ext cx="7288282" cy="152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 err="1"/>
              <a:t>jats</a:t>
            </a:r>
            <a:r>
              <a:rPr lang="es-ES" sz="4000" dirty="0"/>
              <a:t> </a:t>
            </a:r>
            <a:r>
              <a:rPr lang="es-ES" sz="2000" dirty="0"/>
              <a:t>(</a:t>
            </a:r>
            <a:r>
              <a:rPr lang="es-ES" sz="2000" dirty="0" err="1"/>
              <a:t>Journal</a:t>
            </a:r>
            <a:r>
              <a:rPr lang="es-ES" sz="2000" dirty="0"/>
              <a:t> </a:t>
            </a:r>
            <a:r>
              <a:rPr lang="es-ES" sz="2000" dirty="0" err="1"/>
              <a:t>Article</a:t>
            </a:r>
            <a:r>
              <a:rPr lang="es-ES" sz="2000" dirty="0"/>
              <a:t> Tag Suite)</a:t>
            </a:r>
            <a:br>
              <a:rPr lang="es-ES" sz="4000" dirty="0"/>
            </a:br>
            <a:r>
              <a:rPr lang="es-ES" sz="3200" dirty="0"/>
              <a:t>xml y publicación científica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22721855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39BD7-1559-5BE6-B599-DFF501D22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3F3F8AC-A52A-1879-9A51-A162981A92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4775" y="519323"/>
            <a:ext cx="3829050" cy="847725"/>
          </a:xfrm>
          <a:prstGeom prst="rect">
            <a:avLst/>
          </a:prstGeom>
        </p:spPr>
      </p:pic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717A04-A016-584F-A875-89191C70F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(C) Ricardo EITO BRUN 2025</a:t>
            </a:r>
            <a:endParaRPr lang="en-US" dirty="0"/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0ECFDB7F-09FB-D095-0E5C-C60C10116B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211184"/>
              </p:ext>
            </p:extLst>
          </p:nvPr>
        </p:nvGraphicFramePr>
        <p:xfrm>
          <a:off x="1107236" y="2323461"/>
          <a:ext cx="9273092" cy="4215450"/>
        </p:xfrm>
        <a:graphic>
          <a:graphicData uri="http://schemas.openxmlformats.org/drawingml/2006/table">
            <a:tbl>
              <a:tblPr/>
              <a:tblGrid>
                <a:gridCol w="972370">
                  <a:extLst>
                    <a:ext uri="{9D8B030D-6E8A-4147-A177-3AD203B41FA5}">
                      <a16:colId xmlns:a16="http://schemas.microsoft.com/office/drawing/2014/main" val="719436060"/>
                    </a:ext>
                  </a:extLst>
                </a:gridCol>
                <a:gridCol w="2336061">
                  <a:extLst>
                    <a:ext uri="{9D8B030D-6E8A-4147-A177-3AD203B41FA5}">
                      <a16:colId xmlns:a16="http://schemas.microsoft.com/office/drawing/2014/main" val="215427344"/>
                    </a:ext>
                  </a:extLst>
                </a:gridCol>
                <a:gridCol w="3059409">
                  <a:extLst>
                    <a:ext uri="{9D8B030D-6E8A-4147-A177-3AD203B41FA5}">
                      <a16:colId xmlns:a16="http://schemas.microsoft.com/office/drawing/2014/main" val="1739851767"/>
                    </a:ext>
                  </a:extLst>
                </a:gridCol>
                <a:gridCol w="2905252">
                  <a:extLst>
                    <a:ext uri="{9D8B030D-6E8A-4147-A177-3AD203B41FA5}">
                      <a16:colId xmlns:a16="http://schemas.microsoft.com/office/drawing/2014/main" val="650968758"/>
                    </a:ext>
                  </a:extLst>
                </a:gridCol>
              </a:tblGrid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Sección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Elemento XML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Descripción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Ejemplo / uso típico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9595363"/>
                  </a:ext>
                </a:extLst>
              </a:tr>
              <a:tr h="2603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b="1"/>
                        <a:t>Global</a:t>
                      </a: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>
                          <a:latin typeface="Courier New" panose="02070309020205020404" pitchFamily="49" charset="0"/>
                        </a:rPr>
                        <a:t>&lt;article&gt;</a:t>
                      </a: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Elemento raíz del documento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Define tipo de artículo, idioma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778043"/>
                  </a:ext>
                </a:extLst>
              </a:tr>
              <a:tr h="2603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b="1"/>
                        <a:t>Front</a:t>
                      </a: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>
                          <a:latin typeface="Courier New" panose="02070309020205020404" pitchFamily="49" charset="0"/>
                        </a:rPr>
                        <a:t>&lt;front&gt;</a:t>
                      </a: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Contenedor de metadatos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Agrupa info descriptiva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9385341"/>
                  </a:ext>
                </a:extLst>
              </a:tr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dirty="0">
                          <a:latin typeface="Courier New" panose="02070309020205020404" pitchFamily="49" charset="0"/>
                        </a:rPr>
                        <a:t>&lt;</a:t>
                      </a:r>
                      <a:r>
                        <a:rPr lang="es-ES" sz="1600" dirty="0" err="1">
                          <a:latin typeface="Courier New" panose="02070309020205020404" pitchFamily="49" charset="0"/>
                        </a:rPr>
                        <a:t>journal</a:t>
                      </a:r>
                      <a:r>
                        <a:rPr lang="es-ES" sz="1600" dirty="0">
                          <a:latin typeface="Courier New" panose="02070309020205020404" pitchFamily="49" charset="0"/>
                        </a:rPr>
                        <a:t>-meta&gt;</a:t>
                      </a:r>
                      <a:endParaRPr lang="es-ES" sz="1600" dirty="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Metadatos de la revista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Título, ISSN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809675"/>
                  </a:ext>
                </a:extLst>
              </a:tr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>
                          <a:latin typeface="Courier New" panose="02070309020205020404" pitchFamily="49" charset="0"/>
                        </a:rPr>
                        <a:t>&lt;article-meta&gt;</a:t>
                      </a: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Metadatos del artículo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DOI, fechas, volumen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176622"/>
                  </a:ext>
                </a:extLst>
              </a:tr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dirty="0">
                          <a:latin typeface="Courier New" panose="02070309020205020404" pitchFamily="49" charset="0"/>
                        </a:rPr>
                        <a:t>&lt;</a:t>
                      </a:r>
                      <a:r>
                        <a:rPr lang="es-ES" sz="1600" dirty="0" err="1">
                          <a:latin typeface="Courier New" panose="02070309020205020404" pitchFamily="49" charset="0"/>
                        </a:rPr>
                        <a:t>article</a:t>
                      </a:r>
                      <a:r>
                        <a:rPr lang="es-ES" sz="1600" dirty="0">
                          <a:latin typeface="Courier New" panose="02070309020205020404" pitchFamily="49" charset="0"/>
                        </a:rPr>
                        <a:t>-id&gt;</a:t>
                      </a:r>
                      <a:endParaRPr lang="es-ES" sz="1600" dirty="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Identificador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DOI, PMID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5305778"/>
                  </a:ext>
                </a:extLst>
              </a:tr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dirty="0">
                          <a:latin typeface="Courier New" panose="02070309020205020404" pitchFamily="49" charset="0"/>
                        </a:rPr>
                        <a:t>&lt;title-</a:t>
                      </a:r>
                      <a:r>
                        <a:rPr lang="es-ES" sz="1600" dirty="0" err="1">
                          <a:latin typeface="Courier New" panose="02070309020205020404" pitchFamily="49" charset="0"/>
                        </a:rPr>
                        <a:t>group</a:t>
                      </a:r>
                      <a:r>
                        <a:rPr lang="es-ES" sz="1600" dirty="0">
                          <a:latin typeface="Courier New" panose="02070309020205020404" pitchFamily="49" charset="0"/>
                        </a:rPr>
                        <a:t>&gt;</a:t>
                      </a:r>
                      <a:endParaRPr lang="es-ES" sz="1600" dirty="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Grupo de títulos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Título principal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155432"/>
                  </a:ext>
                </a:extLst>
              </a:tr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dirty="0">
                          <a:latin typeface="Courier New" panose="02070309020205020404" pitchFamily="49" charset="0"/>
                        </a:rPr>
                        <a:t>&lt;</a:t>
                      </a:r>
                      <a:r>
                        <a:rPr lang="es-ES" sz="1600" dirty="0" err="1">
                          <a:latin typeface="Courier New" panose="02070309020205020404" pitchFamily="49" charset="0"/>
                        </a:rPr>
                        <a:t>article</a:t>
                      </a:r>
                      <a:r>
                        <a:rPr lang="es-ES" sz="1600" dirty="0">
                          <a:latin typeface="Courier New" panose="02070309020205020404" pitchFamily="49" charset="0"/>
                        </a:rPr>
                        <a:t>-title&gt;</a:t>
                      </a:r>
                      <a:endParaRPr lang="es-ES" sz="1600" dirty="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Título del artículo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Texto del título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45370"/>
                  </a:ext>
                </a:extLst>
              </a:tr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dirty="0">
                          <a:latin typeface="Courier New" panose="02070309020205020404" pitchFamily="49" charset="0"/>
                        </a:rPr>
                        <a:t>&lt;</a:t>
                      </a:r>
                      <a:r>
                        <a:rPr lang="es-ES" sz="1600" dirty="0" err="1">
                          <a:latin typeface="Courier New" panose="02070309020205020404" pitchFamily="49" charset="0"/>
                        </a:rPr>
                        <a:t>contrib-group</a:t>
                      </a:r>
                      <a:r>
                        <a:rPr lang="es-ES" sz="1600" dirty="0">
                          <a:latin typeface="Courier New" panose="02070309020205020404" pitchFamily="49" charset="0"/>
                        </a:rPr>
                        <a:t>&gt;</a:t>
                      </a:r>
                      <a:endParaRPr lang="es-ES" sz="1600" dirty="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dirty="0"/>
                        <a:t>Grupo de contribuyentes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Autores, editores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1117959"/>
                  </a:ext>
                </a:extLst>
              </a:tr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dirty="0">
                          <a:latin typeface="Courier New" panose="02070309020205020404" pitchFamily="49" charset="0"/>
                        </a:rPr>
                        <a:t>&lt;</a:t>
                      </a:r>
                      <a:r>
                        <a:rPr lang="es-ES" sz="1600" dirty="0" err="1">
                          <a:latin typeface="Courier New" panose="02070309020205020404" pitchFamily="49" charset="0"/>
                        </a:rPr>
                        <a:t>contrib</a:t>
                      </a:r>
                      <a:r>
                        <a:rPr lang="es-ES" sz="1600" dirty="0">
                          <a:latin typeface="Courier New" panose="02070309020205020404" pitchFamily="49" charset="0"/>
                        </a:rPr>
                        <a:t>&gt;</a:t>
                      </a:r>
                      <a:endParaRPr lang="es-ES" sz="1600" dirty="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dirty="0"/>
                        <a:t>Contribuyente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Autor individual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3170380"/>
                  </a:ext>
                </a:extLst>
              </a:tr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dirty="0">
                          <a:latin typeface="Courier New" panose="02070309020205020404" pitchFamily="49" charset="0"/>
                        </a:rPr>
                        <a:t>&lt;name&gt;</a:t>
                      </a:r>
                      <a:endParaRPr lang="es-ES" sz="1600" dirty="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dirty="0"/>
                        <a:t>Nombre del autor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Nombre y apellidos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2563861"/>
                  </a:ext>
                </a:extLst>
              </a:tr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>
                          <a:latin typeface="Courier New" panose="02070309020205020404" pitchFamily="49" charset="0"/>
                        </a:rPr>
                        <a:t>&lt;aff&gt;</a:t>
                      </a: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dirty="0"/>
                        <a:t>Afiliación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Universidad, institución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3263048"/>
                  </a:ext>
                </a:extLst>
              </a:tr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dirty="0">
                          <a:latin typeface="Courier New" panose="02070309020205020404" pitchFamily="49" charset="0"/>
                        </a:rPr>
                        <a:t>&lt;</a:t>
                      </a:r>
                      <a:r>
                        <a:rPr lang="es-ES" sz="1600" dirty="0" err="1">
                          <a:latin typeface="Courier New" panose="02070309020205020404" pitchFamily="49" charset="0"/>
                        </a:rPr>
                        <a:t>abstract</a:t>
                      </a:r>
                      <a:r>
                        <a:rPr lang="es-ES" sz="1600" dirty="0">
                          <a:latin typeface="Courier New" panose="02070309020205020404" pitchFamily="49" charset="0"/>
                        </a:rPr>
                        <a:t>&gt;</a:t>
                      </a:r>
                      <a:endParaRPr lang="es-ES" sz="1600" dirty="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dirty="0"/>
                        <a:t>Resumen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Texto breve del artículo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0165769"/>
                  </a:ext>
                </a:extLst>
              </a:tr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>
                          <a:latin typeface="Courier New" panose="02070309020205020404" pitchFamily="49" charset="0"/>
                        </a:rPr>
                        <a:t>&lt;kwd-group&gt;</a:t>
                      </a: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dirty="0"/>
                        <a:t>Palabras clave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Lista de keywords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5323310"/>
                  </a:ext>
                </a:extLst>
              </a:tr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>
                          <a:latin typeface="Courier New" panose="02070309020205020404" pitchFamily="49" charset="0"/>
                        </a:rPr>
                        <a:t>&lt;kwd&gt;</a:t>
                      </a: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Palabra clave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dirty="0"/>
                        <a:t>“XML”, “Publishing”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331820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6CCDAA2D-370B-2A95-6F36-B8B842507BC8}"/>
              </a:ext>
            </a:extLst>
          </p:cNvPr>
          <p:cNvSpPr txBox="1"/>
          <p:nvPr/>
        </p:nvSpPr>
        <p:spPr>
          <a:xfrm>
            <a:off x="556709" y="1554128"/>
            <a:ext cx="61049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s-ES" sz="2800" dirty="0"/>
              <a:t>Ofrece un esquema intuitivo:</a:t>
            </a:r>
            <a:endParaRPr lang="es-ES" sz="180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21D50F7-5AE2-82BD-0F75-8FF75A8E4329}"/>
              </a:ext>
            </a:extLst>
          </p:cNvPr>
          <p:cNvSpPr txBox="1">
            <a:spLocks/>
          </p:cNvSpPr>
          <p:nvPr/>
        </p:nvSpPr>
        <p:spPr>
          <a:xfrm>
            <a:off x="1010417" y="0"/>
            <a:ext cx="7288282" cy="152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 err="1"/>
              <a:t>jats</a:t>
            </a:r>
            <a:r>
              <a:rPr lang="es-ES" sz="4000" dirty="0"/>
              <a:t> </a:t>
            </a:r>
            <a:r>
              <a:rPr lang="es-ES" sz="2000" dirty="0"/>
              <a:t>(</a:t>
            </a:r>
            <a:r>
              <a:rPr lang="es-ES" sz="2000" dirty="0" err="1"/>
              <a:t>Journal</a:t>
            </a:r>
            <a:r>
              <a:rPr lang="es-ES" sz="2000" dirty="0"/>
              <a:t> </a:t>
            </a:r>
            <a:r>
              <a:rPr lang="es-ES" sz="2000" dirty="0" err="1"/>
              <a:t>Article</a:t>
            </a:r>
            <a:r>
              <a:rPr lang="es-ES" sz="2000" dirty="0"/>
              <a:t> Tag Suite)</a:t>
            </a:r>
            <a:br>
              <a:rPr lang="es-ES" sz="4000" dirty="0"/>
            </a:br>
            <a:r>
              <a:rPr lang="es-ES" sz="3200" dirty="0"/>
              <a:t>xml y publicación científica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22527205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8338A-1CFA-8B6C-4CE2-338D3C18A5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78B8EB7-717C-DEFC-B3B5-D81A75CD93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4775" y="519323"/>
            <a:ext cx="3829050" cy="847725"/>
          </a:xfrm>
          <a:prstGeom prst="rect">
            <a:avLst/>
          </a:prstGeom>
        </p:spPr>
      </p:pic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EB1C9F-8C29-4C73-2923-6FDDE9F90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(C) Ricardo EITO BRUN 2025</a:t>
            </a:r>
            <a:endParaRPr lang="en-US" dirty="0"/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D1E38135-7E6F-A461-DF6F-C81D0B6E31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243640"/>
              </p:ext>
            </p:extLst>
          </p:nvPr>
        </p:nvGraphicFramePr>
        <p:xfrm>
          <a:off x="1107236" y="2333125"/>
          <a:ext cx="9273092" cy="3934420"/>
        </p:xfrm>
        <a:graphic>
          <a:graphicData uri="http://schemas.openxmlformats.org/drawingml/2006/table">
            <a:tbl>
              <a:tblPr/>
              <a:tblGrid>
                <a:gridCol w="972370">
                  <a:extLst>
                    <a:ext uri="{9D8B030D-6E8A-4147-A177-3AD203B41FA5}">
                      <a16:colId xmlns:a16="http://schemas.microsoft.com/office/drawing/2014/main" val="719436060"/>
                    </a:ext>
                  </a:extLst>
                </a:gridCol>
                <a:gridCol w="2336061">
                  <a:extLst>
                    <a:ext uri="{9D8B030D-6E8A-4147-A177-3AD203B41FA5}">
                      <a16:colId xmlns:a16="http://schemas.microsoft.com/office/drawing/2014/main" val="215427344"/>
                    </a:ext>
                  </a:extLst>
                </a:gridCol>
                <a:gridCol w="3059409">
                  <a:extLst>
                    <a:ext uri="{9D8B030D-6E8A-4147-A177-3AD203B41FA5}">
                      <a16:colId xmlns:a16="http://schemas.microsoft.com/office/drawing/2014/main" val="1739851767"/>
                    </a:ext>
                  </a:extLst>
                </a:gridCol>
                <a:gridCol w="2905252">
                  <a:extLst>
                    <a:ext uri="{9D8B030D-6E8A-4147-A177-3AD203B41FA5}">
                      <a16:colId xmlns:a16="http://schemas.microsoft.com/office/drawing/2014/main" val="650968758"/>
                    </a:ext>
                  </a:extLst>
                </a:gridCol>
              </a:tblGrid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dirty="0"/>
                        <a:t>Sección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Elemento XML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Descripción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Ejemplo / uso típico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9595363"/>
                  </a:ext>
                </a:extLst>
              </a:tr>
              <a:tr h="2603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b="1"/>
                        <a:t>Global</a:t>
                      </a: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>
                          <a:latin typeface="Courier New" panose="02070309020205020404" pitchFamily="49" charset="0"/>
                        </a:rPr>
                        <a:t>&lt;article&gt;</a:t>
                      </a: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Elemento raíz del documento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Define tipo de artículo, idioma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778043"/>
                  </a:ext>
                </a:extLst>
              </a:tr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b="1"/>
                        <a:t>Body</a:t>
                      </a: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>
                          <a:latin typeface="Courier New" panose="02070309020205020404" pitchFamily="49" charset="0"/>
                        </a:rPr>
                        <a:t>&lt;body&gt;</a:t>
                      </a: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dirty="0"/>
                        <a:t>Contenido principal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dirty="0"/>
                        <a:t>Secciones del artículo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5936498"/>
                  </a:ext>
                </a:extLst>
              </a:tr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>
                          <a:latin typeface="Courier New" panose="02070309020205020404" pitchFamily="49" charset="0"/>
                        </a:rPr>
                        <a:t>&lt;sec&gt;</a:t>
                      </a: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Sección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Introducción, métodos…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0344898"/>
                  </a:ext>
                </a:extLst>
              </a:tr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>
                          <a:latin typeface="Courier New" panose="02070309020205020404" pitchFamily="49" charset="0"/>
                        </a:rPr>
                        <a:t>&lt;title&gt;</a:t>
                      </a: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Título de sección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“Introduction”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525203"/>
                  </a:ext>
                </a:extLst>
              </a:tr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>
                          <a:latin typeface="Courier New" panose="02070309020205020404" pitchFamily="49" charset="0"/>
                        </a:rPr>
                        <a:t>&lt;p&gt;</a:t>
                      </a: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Párrafo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Texto normal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812263"/>
                  </a:ext>
                </a:extLst>
              </a:tr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>
                          <a:latin typeface="Courier New" panose="02070309020205020404" pitchFamily="49" charset="0"/>
                        </a:rPr>
                        <a:t>&lt;fig&gt;</a:t>
                      </a: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Figura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Imágenes, gráficos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5155293"/>
                  </a:ext>
                </a:extLst>
              </a:tr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>
                          <a:latin typeface="Courier New" panose="02070309020205020404" pitchFamily="49" charset="0"/>
                        </a:rPr>
                        <a:t>&lt;caption&gt;</a:t>
                      </a: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Descripción de figura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Texto explicativo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9272332"/>
                  </a:ext>
                </a:extLst>
              </a:tr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>
                          <a:latin typeface="Courier New" panose="02070309020205020404" pitchFamily="49" charset="0"/>
                        </a:rPr>
                        <a:t>&lt;table-wrap&gt;</a:t>
                      </a: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Tabla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Tablas estructuradas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0899773"/>
                  </a:ext>
                </a:extLst>
              </a:tr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>
                          <a:latin typeface="Courier New" panose="02070309020205020404" pitchFamily="49" charset="0"/>
                        </a:rPr>
                        <a:t>&lt;xref&gt;</a:t>
                      </a: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Referencia cruzada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Citas internas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8402598"/>
                  </a:ext>
                </a:extLst>
              </a:tr>
              <a:tr h="26033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>
                          <a:latin typeface="Courier New" panose="02070309020205020404" pitchFamily="49" charset="0"/>
                        </a:rPr>
                        <a:t>&lt;disp-formula&gt;</a:t>
                      </a: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Fórmula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Expresiones matemáticas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7871476"/>
                  </a:ext>
                </a:extLst>
              </a:tr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b="1"/>
                        <a:t>Back</a:t>
                      </a: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>
                          <a:latin typeface="Courier New" panose="02070309020205020404" pitchFamily="49" charset="0"/>
                        </a:rPr>
                        <a:t>&lt;back&gt;</a:t>
                      </a: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Material final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Referencias, anexos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7953099"/>
                  </a:ext>
                </a:extLst>
              </a:tr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>
                          <a:latin typeface="Courier New" panose="02070309020205020404" pitchFamily="49" charset="0"/>
                        </a:rPr>
                        <a:t>&lt;ref-list&gt;</a:t>
                      </a: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 dirty="0"/>
                        <a:t>Lista de referencias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S" sz="1600"/>
                        <a:t>Bibliografía</a:t>
                      </a:r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4700299"/>
                  </a:ext>
                </a:extLst>
              </a:tr>
              <a:tr h="14876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ES" sz="1600" dirty="0"/>
                    </a:p>
                  </a:txBody>
                  <a:tcPr marL="37191" marR="37191" marT="18595" marB="185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17755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071B5218-852D-F470-6734-DB0BBC8F4052}"/>
              </a:ext>
            </a:extLst>
          </p:cNvPr>
          <p:cNvSpPr txBox="1"/>
          <p:nvPr/>
        </p:nvSpPr>
        <p:spPr>
          <a:xfrm>
            <a:off x="556709" y="1554128"/>
            <a:ext cx="61049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s-ES" sz="2800" dirty="0"/>
              <a:t>Ofrece un esquema intuitivo:</a:t>
            </a:r>
            <a:endParaRPr lang="es-E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35C6970-BA0F-5D5B-52B1-F0681E55D9C1}"/>
              </a:ext>
            </a:extLst>
          </p:cNvPr>
          <p:cNvSpPr txBox="1">
            <a:spLocks/>
          </p:cNvSpPr>
          <p:nvPr/>
        </p:nvSpPr>
        <p:spPr>
          <a:xfrm>
            <a:off x="1010417" y="0"/>
            <a:ext cx="7288282" cy="152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 err="1"/>
              <a:t>jats</a:t>
            </a:r>
            <a:r>
              <a:rPr lang="es-ES" sz="4000" dirty="0"/>
              <a:t> </a:t>
            </a:r>
            <a:r>
              <a:rPr lang="es-ES" sz="2000" dirty="0"/>
              <a:t>(</a:t>
            </a:r>
            <a:r>
              <a:rPr lang="es-ES" sz="2000" dirty="0" err="1"/>
              <a:t>Journal</a:t>
            </a:r>
            <a:r>
              <a:rPr lang="es-ES" sz="2000" dirty="0"/>
              <a:t> </a:t>
            </a:r>
            <a:r>
              <a:rPr lang="es-ES" sz="2000" dirty="0" err="1"/>
              <a:t>Article</a:t>
            </a:r>
            <a:r>
              <a:rPr lang="es-ES" sz="2000" dirty="0"/>
              <a:t> Tag Suite)</a:t>
            </a:r>
            <a:br>
              <a:rPr lang="es-ES" sz="4000" dirty="0"/>
            </a:br>
            <a:r>
              <a:rPr lang="es-ES" sz="3200" dirty="0"/>
              <a:t>xml y publicación científica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28163063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DE21D7-9868-C2BD-B833-6FB1EA421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22765D-12F7-D8C7-5042-C51A865EF5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9031" y="1569050"/>
            <a:ext cx="9337095" cy="4827227"/>
          </a:xfrm>
        </p:spPr>
        <p:txBody>
          <a:bodyPr>
            <a:normAutofit/>
          </a:bodyPr>
          <a:lstStyle/>
          <a:p>
            <a:pPr lvl="1"/>
            <a:r>
              <a:rPr lang="es-ES" sz="2400" dirty="0"/>
              <a:t>Recomendaciones:</a:t>
            </a:r>
          </a:p>
          <a:p>
            <a:pPr lvl="2"/>
            <a:r>
              <a:rPr lang="es-ES" sz="2200" dirty="0"/>
              <a:t>JATS contiene etiquetas (elementos y atributos) para </a:t>
            </a:r>
            <a:r>
              <a:rPr lang="es-ES" sz="2200" b="1" i="1" dirty="0"/>
              <a:t>acomodar cualquier necesidad editorial</a:t>
            </a:r>
            <a:r>
              <a:rPr lang="es-ES" sz="2200" dirty="0"/>
              <a:t>.</a:t>
            </a:r>
          </a:p>
          <a:p>
            <a:pPr lvl="3"/>
            <a:r>
              <a:rPr lang="es-ES" sz="2000" dirty="0"/>
              <a:t>R1. Acotar las etiquetas a las necesarias desde las herramientas de edición de contenidos.</a:t>
            </a:r>
          </a:p>
          <a:p>
            <a:pPr lvl="3"/>
            <a:r>
              <a:rPr lang="es-ES" sz="2000" dirty="0"/>
              <a:t>R2. La conversión automatizada de contenidos existentes en otros formatos es viable, gracias al carácter abierto y estructurado de XML.</a:t>
            </a:r>
          </a:p>
          <a:p>
            <a:pPr lvl="3"/>
            <a:r>
              <a:rPr lang="es-ES" sz="2000" dirty="0"/>
              <a:t>R3. La IA ofrece la posibilidad de facilitar el etiquetado.</a:t>
            </a:r>
          </a:p>
          <a:p>
            <a:pPr lvl="2"/>
            <a:r>
              <a:rPr lang="es-ES" sz="2200" dirty="0"/>
              <a:t>Adaptaciones de JATS (</a:t>
            </a:r>
            <a:r>
              <a:rPr lang="es-ES" sz="2000" dirty="0"/>
              <a:t>SciELO Publishing Schema</a:t>
            </a:r>
            <a:r>
              <a:rPr lang="es-ES" sz="2200" dirty="0"/>
              <a:t>).</a:t>
            </a:r>
          </a:p>
          <a:p>
            <a:pPr lvl="2"/>
            <a:r>
              <a:rPr lang="es-ES" sz="2200" dirty="0"/>
              <a:t>Su adopción facilitará la </a:t>
            </a:r>
            <a:r>
              <a:rPr lang="es-ES" sz="2200" b="1" i="1" dirty="0"/>
              <a:t>creación de contenidos reutilizables </a:t>
            </a:r>
            <a:r>
              <a:rPr lang="es-ES" sz="2200" dirty="0"/>
              <a:t>y su explotación en distintos espacios de datos y productos.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7FEF737-7F71-E74D-D5E7-0BD80B6FF8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4775" y="519323"/>
            <a:ext cx="3829050" cy="847725"/>
          </a:xfrm>
          <a:prstGeom prst="rect">
            <a:avLst/>
          </a:prstGeom>
        </p:spPr>
      </p:pic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0D85862-C2A3-353A-C3A1-E19088C49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(C) Ricardo EITO BRUN 2025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7178A41-22E7-27D3-306D-1AF5757DE0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1932" y="620324"/>
            <a:ext cx="7288212" cy="8477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 err="1"/>
              <a:t>jats</a:t>
            </a:r>
            <a:r>
              <a:rPr lang="es-ES" sz="4000" dirty="0"/>
              <a:t> </a:t>
            </a:r>
            <a:r>
              <a:rPr lang="es-ES" sz="2000" dirty="0"/>
              <a:t>(</a:t>
            </a:r>
            <a:r>
              <a:rPr lang="es-ES" sz="2000" dirty="0" err="1"/>
              <a:t>Journal</a:t>
            </a:r>
            <a:r>
              <a:rPr lang="es-ES" sz="2000" dirty="0"/>
              <a:t> </a:t>
            </a:r>
            <a:r>
              <a:rPr lang="es-ES" sz="2000" dirty="0" err="1"/>
              <a:t>Article</a:t>
            </a:r>
            <a:r>
              <a:rPr lang="es-ES" sz="2000" dirty="0"/>
              <a:t> Tag Suite)</a:t>
            </a:r>
            <a:br>
              <a:rPr lang="es-ES" sz="4000" dirty="0"/>
            </a:br>
            <a:r>
              <a:rPr lang="es-ES" sz="3200" dirty="0"/>
              <a:t>xml y publicación científica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2956957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4963" y="107209"/>
            <a:ext cx="7288282" cy="1520152"/>
          </a:xfrm>
        </p:spPr>
        <p:txBody>
          <a:bodyPr>
            <a:normAutofit/>
          </a:bodyPr>
          <a:lstStyle/>
          <a:p>
            <a:r>
              <a:rPr lang="en-US" sz="4000" dirty="0"/>
              <a:t>Xml </a:t>
            </a:r>
            <a:r>
              <a:rPr lang="en-US" sz="2000" dirty="0"/>
              <a:t>(</a:t>
            </a:r>
            <a:r>
              <a:rPr lang="en-US" sz="2000" dirty="0" err="1"/>
              <a:t>eXtensible</a:t>
            </a:r>
            <a:r>
              <a:rPr lang="en-US" sz="2000" dirty="0"/>
              <a:t> Markup Language)</a:t>
            </a:r>
            <a:br>
              <a:rPr lang="en-US" sz="4000" dirty="0"/>
            </a:br>
            <a:r>
              <a:rPr lang="en-US" sz="3200" dirty="0"/>
              <a:t>Un </a:t>
            </a:r>
            <a:r>
              <a:rPr lang="en-US" sz="3200" dirty="0" err="1"/>
              <a:t>estándar</a:t>
            </a:r>
            <a:r>
              <a:rPr lang="en-US" sz="3200" dirty="0"/>
              <a:t> universal</a:t>
            </a:r>
            <a:endParaRPr lang="en-US" sz="4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4963" y="1880951"/>
            <a:ext cx="9037226" cy="4457726"/>
          </a:xfrm>
        </p:spPr>
        <p:txBody>
          <a:bodyPr>
            <a:normAutofit lnSpcReduction="10000"/>
          </a:bodyPr>
          <a:lstStyle/>
          <a:p>
            <a:pPr lvl="1"/>
            <a:r>
              <a:rPr lang="es-ES" sz="2400" dirty="0"/>
              <a:t>Desde su creación a mediados de los ’90, XML se ha consolidado como un estándar clave para la gestión de documentos, datos e información textual.</a:t>
            </a:r>
          </a:p>
          <a:p>
            <a:pPr lvl="1"/>
            <a:r>
              <a:rPr lang="es-ES" sz="2400" dirty="0"/>
              <a:t>Es un componente clave en distintos tipos de iniciativas:</a:t>
            </a:r>
          </a:p>
          <a:p>
            <a:pPr lvl="2"/>
            <a:r>
              <a:rPr lang="es-ES" sz="2400" dirty="0"/>
              <a:t>Publicación de contenidos.</a:t>
            </a:r>
          </a:p>
          <a:p>
            <a:pPr lvl="2"/>
            <a:r>
              <a:rPr lang="es-ES" sz="2400" dirty="0"/>
              <a:t>Intercambio y recolección de metadatos.</a:t>
            </a:r>
          </a:p>
          <a:p>
            <a:pPr lvl="2"/>
            <a:r>
              <a:rPr lang="es-ES" sz="2400" dirty="0"/>
              <a:t>Preservación de datos y documentos.</a:t>
            </a:r>
          </a:p>
          <a:p>
            <a:pPr lvl="2"/>
            <a:r>
              <a:rPr lang="es-ES" sz="2400" dirty="0"/>
              <a:t>Optimización de procesos editoriales.</a:t>
            </a:r>
          </a:p>
          <a:p>
            <a:pPr lvl="1"/>
            <a:r>
              <a:rPr lang="es-ES" sz="2400" dirty="0"/>
              <a:t>Recomendación del W3C, </a:t>
            </a:r>
            <a:r>
              <a:rPr lang="es-ES" sz="2400" b="1" i="1" dirty="0"/>
              <a:t>abierta</a:t>
            </a:r>
            <a:r>
              <a:rPr lang="es-ES" sz="2400" dirty="0"/>
              <a:t>, independiente de fabricantes, y </a:t>
            </a:r>
            <a:r>
              <a:rPr lang="es-ES" sz="2400" b="1" i="1" dirty="0"/>
              <a:t>ampliamente utilizada </a:t>
            </a:r>
            <a:r>
              <a:rPr lang="es-ES" sz="2400" dirty="0"/>
              <a:t>en distintas industrias.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1B9B2D-D6A1-9329-CCD2-1E82DF46B7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4775" y="519323"/>
            <a:ext cx="3829050" cy="847725"/>
          </a:xfrm>
          <a:prstGeom prst="rect">
            <a:avLst/>
          </a:prstGeom>
        </p:spPr>
      </p:pic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5E2377-13B8-587B-0A93-108348036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(C) Ricardo EITO BRUN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516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F48A7-2A95-D2C1-17C5-5DFC63BBB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3C626B-4A4B-8B44-FF3B-03D11BC5E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07236" y="1771744"/>
            <a:ext cx="8810867" cy="4767167"/>
          </a:xfrm>
        </p:spPr>
        <p:txBody>
          <a:bodyPr>
            <a:normAutofit/>
          </a:bodyPr>
          <a:lstStyle/>
          <a:p>
            <a:pPr lvl="1"/>
            <a:r>
              <a:rPr lang="es-ES" sz="2400" dirty="0"/>
              <a:t>Diferenciar el </a:t>
            </a:r>
            <a:r>
              <a:rPr lang="es-ES" sz="2400" b="1" i="1" dirty="0"/>
              <a:t>contenido y</a:t>
            </a:r>
            <a:r>
              <a:rPr lang="es-ES" sz="2400" dirty="0"/>
              <a:t> la </a:t>
            </a:r>
            <a:r>
              <a:rPr lang="es-ES" sz="2400" b="1" i="1" dirty="0"/>
              <a:t>estructura</a:t>
            </a:r>
            <a:r>
              <a:rPr lang="es-ES" sz="2400" dirty="0"/>
              <a:t> de los documentos </a:t>
            </a:r>
            <a:r>
              <a:rPr lang="es-ES" sz="2400" b="1" i="1" dirty="0"/>
              <a:t>de la forma en que se presentan </a:t>
            </a:r>
            <a:r>
              <a:rPr lang="es-ES" sz="2400" dirty="0"/>
              <a:t>(impresa o en pantalla, adaptada a distintos dispositivos)</a:t>
            </a:r>
          </a:p>
          <a:p>
            <a:pPr lvl="1"/>
            <a:r>
              <a:rPr lang="es-ES" sz="2400" dirty="0"/>
              <a:t>Hacer explícita la estructura y contenidos informativos de los documentos, </a:t>
            </a:r>
            <a:r>
              <a:rPr lang="es-ES" sz="2400" b="1" i="1" dirty="0"/>
              <a:t>facilitando su procesamiento </a:t>
            </a:r>
            <a:r>
              <a:rPr lang="es-ES" sz="2400" dirty="0"/>
              <a:t>automatizado, indexación y extracción de datos.</a:t>
            </a:r>
          </a:p>
          <a:p>
            <a:pPr lvl="1"/>
            <a:r>
              <a:rPr lang="es-ES" sz="2400" dirty="0"/>
              <a:t>Crear </a:t>
            </a:r>
            <a:r>
              <a:rPr lang="es-ES" sz="2400" b="1" i="1" dirty="0"/>
              <a:t>documentos portables</a:t>
            </a:r>
            <a:r>
              <a:rPr lang="es-ES" sz="2400" dirty="0"/>
              <a:t>, que pueden intercambiarse y procesarse en sistemas informáticos heterogéneos (Unix, Windows, Mac, etc.)</a:t>
            </a:r>
          </a:p>
          <a:p>
            <a:pPr lvl="1"/>
            <a:r>
              <a:rPr lang="es-ES" sz="2400" b="1" i="1" dirty="0"/>
              <a:t>Independencia de </a:t>
            </a:r>
            <a:r>
              <a:rPr lang="es-ES" sz="2400" dirty="0"/>
              <a:t>aplicaciones software específicas.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5319D6-7CDB-083F-1C89-923E954ED2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4775" y="519323"/>
            <a:ext cx="3829050" cy="847725"/>
          </a:xfrm>
          <a:prstGeom prst="rect">
            <a:avLst/>
          </a:prstGeom>
        </p:spPr>
      </p:pic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A6E1AC-A15A-E36B-3644-A8826E72D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(C) Ricardo EITO BRUN 2025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54368FC-D8A1-D60E-3EAC-57683A1C7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7236" y="0"/>
            <a:ext cx="7288282" cy="1520152"/>
          </a:xfrm>
        </p:spPr>
        <p:txBody>
          <a:bodyPr>
            <a:normAutofit/>
          </a:bodyPr>
          <a:lstStyle/>
          <a:p>
            <a:r>
              <a:rPr lang="en-US" sz="4000" dirty="0"/>
              <a:t>Xml </a:t>
            </a:r>
            <a:r>
              <a:rPr lang="en-US" sz="2000" dirty="0"/>
              <a:t>(</a:t>
            </a:r>
            <a:r>
              <a:rPr lang="en-US" sz="2000" dirty="0" err="1"/>
              <a:t>eXtensible</a:t>
            </a:r>
            <a:r>
              <a:rPr lang="en-US" sz="2000" dirty="0"/>
              <a:t> Markup Language)</a:t>
            </a:r>
            <a:br>
              <a:rPr lang="en-US" sz="4000" dirty="0"/>
            </a:br>
            <a:r>
              <a:rPr lang="en-US" sz="3200" dirty="0" err="1"/>
              <a:t>beneficios</a:t>
            </a:r>
            <a:r>
              <a:rPr lang="en-US" sz="3200" dirty="0"/>
              <a:t> y </a:t>
            </a:r>
            <a:r>
              <a:rPr lang="en-US" sz="3200" dirty="0" err="1"/>
              <a:t>ventajas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44987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53A379-46C9-E472-A2DC-B8351086C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841972-1614-218F-BB7A-2305F14A6C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00106" y="1665904"/>
            <a:ext cx="8810867" cy="4767167"/>
          </a:xfrm>
        </p:spPr>
        <p:txBody>
          <a:bodyPr>
            <a:normAutofit/>
          </a:bodyPr>
          <a:lstStyle/>
          <a:p>
            <a:pPr lvl="1"/>
            <a:r>
              <a:rPr lang="es-ES" sz="2400" dirty="0"/>
              <a:t>XML propone:</a:t>
            </a:r>
          </a:p>
          <a:p>
            <a:pPr lvl="2"/>
            <a:r>
              <a:rPr lang="es-ES" sz="2400" dirty="0"/>
              <a:t>un formato para guardar y serializar </a:t>
            </a:r>
            <a:r>
              <a:rPr lang="es-ES" sz="2400" i="1" dirty="0"/>
              <a:t>documentos “en texto plano”</a:t>
            </a:r>
            <a:r>
              <a:rPr lang="es-ES" sz="2400" dirty="0"/>
              <a:t>, evitando las complejidades de los formatos </a:t>
            </a:r>
            <a:r>
              <a:rPr lang="es-ES" sz="2400" i="1" dirty="0"/>
              <a:t>binarios</a:t>
            </a:r>
            <a:r>
              <a:rPr lang="es-ES" sz="2400" dirty="0"/>
              <a:t>,</a:t>
            </a:r>
          </a:p>
          <a:p>
            <a:pPr lvl="2"/>
            <a:r>
              <a:rPr lang="es-ES" sz="2400" dirty="0"/>
              <a:t>en el que </a:t>
            </a:r>
            <a:r>
              <a:rPr lang="es-ES" sz="2400" i="1" dirty="0"/>
              <a:t>se intercalan marcas o etiquetas </a:t>
            </a:r>
            <a:r>
              <a:rPr lang="es-ES" sz="2400" dirty="0"/>
              <a:t>con el objetivo de distinguir las partes o </a:t>
            </a:r>
            <a:r>
              <a:rPr lang="es-ES" sz="2400" b="1" i="1" dirty="0"/>
              <a:t>elementos estructurales </a:t>
            </a:r>
            <a:r>
              <a:rPr lang="es-ES" sz="2400" dirty="0"/>
              <a:t>de cada  tipo de documento;</a:t>
            </a:r>
          </a:p>
          <a:p>
            <a:pPr lvl="2"/>
            <a:r>
              <a:rPr lang="es-ES" sz="2400" dirty="0"/>
              <a:t>estas marcas no contienen ninguna instrucción sobre cómo imprimir o mostrar en pantalla el contenido: se limitan a diferenciar sus componentes estructurales, su información y sus datos.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A202C68-15DC-E612-E6C8-06679A7C1D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4775" y="519323"/>
            <a:ext cx="3829050" cy="847725"/>
          </a:xfrm>
          <a:prstGeom prst="rect">
            <a:avLst/>
          </a:prstGeom>
        </p:spPr>
      </p:pic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D9A84D-C745-D54A-5EA7-FF3F556DB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(C) Ricardo EITO BRUN 2025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2C576CF-C9A7-7EE1-4709-8E7F7F84F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7236" y="0"/>
            <a:ext cx="7288282" cy="1520152"/>
          </a:xfrm>
        </p:spPr>
        <p:txBody>
          <a:bodyPr>
            <a:normAutofit/>
          </a:bodyPr>
          <a:lstStyle/>
          <a:p>
            <a:r>
              <a:rPr lang="en-US" sz="4000" dirty="0"/>
              <a:t>Xml </a:t>
            </a:r>
            <a:r>
              <a:rPr lang="en-US" sz="2000" dirty="0"/>
              <a:t>(</a:t>
            </a:r>
            <a:r>
              <a:rPr lang="en-US" sz="2000" dirty="0" err="1"/>
              <a:t>eXtensible</a:t>
            </a:r>
            <a:r>
              <a:rPr lang="en-US" sz="2000" dirty="0"/>
              <a:t> Markup Language)</a:t>
            </a:r>
            <a:br>
              <a:rPr lang="en-US" sz="4000" dirty="0"/>
            </a:br>
            <a:r>
              <a:rPr lang="en-US" sz="3200" dirty="0" err="1"/>
              <a:t>características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34990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5B421-6921-A277-916B-0BA890F502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8D5BF1-89C9-AB3B-B839-52C4B3CC87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04501" y="1741209"/>
            <a:ext cx="8810867" cy="754566"/>
          </a:xfrm>
        </p:spPr>
        <p:txBody>
          <a:bodyPr>
            <a:normAutofit lnSpcReduction="10000"/>
          </a:bodyPr>
          <a:lstStyle/>
          <a:p>
            <a:pPr lvl="1"/>
            <a:r>
              <a:rPr lang="es-ES" sz="2400" dirty="0"/>
              <a:t>Una simple comparación visual permite entender los beneficios de XML: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D88576-DB42-C533-D7DF-BAFC394A59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4775" y="519323"/>
            <a:ext cx="3829050" cy="847725"/>
          </a:xfrm>
          <a:prstGeom prst="rect">
            <a:avLst/>
          </a:prstGeom>
        </p:spPr>
      </p:pic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7918871-0914-3CAD-3724-2FA53A96E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(C) Ricardo EITO BRUN 2025</a:t>
            </a:r>
            <a:endParaRPr lang="en-US" dirty="0"/>
          </a:p>
        </p:txBody>
      </p:sp>
      <p:pic>
        <p:nvPicPr>
          <p:cNvPr id="6" name="Picture 4" descr="xml1">
            <a:extLst>
              <a:ext uri="{FF2B5EF4-FFF2-40B4-BE49-F238E27FC236}">
                <a16:creationId xmlns:a16="http://schemas.microsoft.com/office/drawing/2014/main" id="{DCE749BB-2F14-53E1-7133-B595D9F91B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846" y="2681707"/>
            <a:ext cx="3442547" cy="3674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>
            <a:extLst>
              <a:ext uri="{FF2B5EF4-FFF2-40B4-BE49-F238E27FC236}">
                <a16:creationId xmlns:a16="http://schemas.microsoft.com/office/drawing/2014/main" id="{6E52451C-29E5-82B1-4E4A-880010CA18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5150" y="2681707"/>
            <a:ext cx="4069753" cy="3674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EF446175-F4B3-4D4B-6C46-E47408FD43D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87660" y="2681707"/>
            <a:ext cx="3513852" cy="3734387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35D9FC84-1A51-FC13-65A1-D6EA7C486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7236" y="0"/>
            <a:ext cx="7288282" cy="1520152"/>
          </a:xfrm>
        </p:spPr>
        <p:txBody>
          <a:bodyPr>
            <a:normAutofit/>
          </a:bodyPr>
          <a:lstStyle/>
          <a:p>
            <a:r>
              <a:rPr lang="en-US" sz="4000" dirty="0"/>
              <a:t>Xml </a:t>
            </a:r>
            <a:r>
              <a:rPr lang="en-US" sz="2000" dirty="0"/>
              <a:t>(</a:t>
            </a:r>
            <a:r>
              <a:rPr lang="en-US" sz="2000" dirty="0" err="1"/>
              <a:t>eXtensible</a:t>
            </a:r>
            <a:r>
              <a:rPr lang="en-US" sz="2000" dirty="0"/>
              <a:t> Markup Language)</a:t>
            </a:r>
            <a:br>
              <a:rPr lang="en-US" sz="4000" dirty="0"/>
            </a:br>
            <a:r>
              <a:rPr lang="en-US" sz="3200" dirty="0" err="1"/>
              <a:t>características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81017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E3AAF6-9BA9-907E-2D92-DD625EE1A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D65797-051B-6AED-78E0-F3412A9D71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04501" y="1741208"/>
            <a:ext cx="8810867" cy="4767167"/>
          </a:xfrm>
        </p:spPr>
        <p:txBody>
          <a:bodyPr>
            <a:normAutofit/>
          </a:bodyPr>
          <a:lstStyle/>
          <a:p>
            <a:pPr lvl="1"/>
            <a:r>
              <a:rPr lang="es-ES" sz="2400" dirty="0"/>
              <a:t>XML (marcado generalizado) frente a los:</a:t>
            </a:r>
          </a:p>
          <a:p>
            <a:pPr lvl="2"/>
            <a:r>
              <a:rPr lang="es-ES" sz="2400" i="1" dirty="0"/>
              <a:t>formatos propietarios</a:t>
            </a:r>
            <a:r>
              <a:rPr lang="es-ES" sz="2400" dirty="0"/>
              <a:t>, donde cada fabricante propone sus marcas, y el uso de los documentos queda restringido a aplicaciones software específicas. </a:t>
            </a:r>
          </a:p>
          <a:p>
            <a:pPr lvl="2"/>
            <a:r>
              <a:rPr lang="es-ES" sz="2400" i="1" dirty="0"/>
              <a:t>formatos complejos</a:t>
            </a:r>
            <a:r>
              <a:rPr lang="es-ES" sz="2400" dirty="0"/>
              <a:t>, debido a la incorporación de instrucciones relativas a la presentación visual del contenido, y que requieren un gran número de marcas. </a:t>
            </a:r>
          </a:p>
          <a:p>
            <a:pPr lvl="2"/>
            <a:r>
              <a:rPr lang="es-ES" sz="2400" i="1" dirty="0"/>
              <a:t>formatos “no basados en el contenido”</a:t>
            </a:r>
            <a:r>
              <a:rPr lang="es-ES" sz="2400" dirty="0"/>
              <a:t>, con escasa capacidad expresiva (no es fácil extraer la información / datos, y el procesamiento automático es complejo)</a:t>
            </a:r>
          </a:p>
          <a:p>
            <a:pPr lvl="1"/>
            <a:r>
              <a:rPr lang="es-ES" sz="2400" dirty="0"/>
              <a:t>Mejor adaptado para las necesidades de la IA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9EB3D3-9D4A-6DFC-2359-EEE8934C0E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4775" y="519323"/>
            <a:ext cx="3829050" cy="847725"/>
          </a:xfrm>
          <a:prstGeom prst="rect">
            <a:avLst/>
          </a:prstGeom>
        </p:spPr>
      </p:pic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8A6C0B-F923-CFF0-616A-5F9FDED68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(C) Ricardo EITO BRUN 2025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479A76A-DCBC-9969-3442-CEA22A178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7236" y="0"/>
            <a:ext cx="7288282" cy="1520152"/>
          </a:xfrm>
        </p:spPr>
        <p:txBody>
          <a:bodyPr>
            <a:normAutofit/>
          </a:bodyPr>
          <a:lstStyle/>
          <a:p>
            <a:r>
              <a:rPr lang="en-US" sz="4000" dirty="0"/>
              <a:t>Xml </a:t>
            </a:r>
            <a:r>
              <a:rPr lang="en-US" sz="2000" dirty="0"/>
              <a:t>(</a:t>
            </a:r>
            <a:r>
              <a:rPr lang="en-US" sz="2000" dirty="0" err="1"/>
              <a:t>eXtensible</a:t>
            </a:r>
            <a:r>
              <a:rPr lang="en-US" sz="2000" dirty="0"/>
              <a:t> Markup Language)</a:t>
            </a:r>
            <a:br>
              <a:rPr lang="en-US" sz="4000" dirty="0"/>
            </a:br>
            <a:r>
              <a:rPr lang="en-US" sz="3200" dirty="0" err="1"/>
              <a:t>características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06617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28CD5C-5A92-B017-2F2F-B34D868E4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EE37C7-C885-790F-43EE-2FADA960CE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07236" y="1741208"/>
            <a:ext cx="9155559" cy="4767167"/>
          </a:xfrm>
        </p:spPr>
        <p:txBody>
          <a:bodyPr>
            <a:normAutofit/>
          </a:bodyPr>
          <a:lstStyle/>
          <a:p>
            <a:pPr lvl="1"/>
            <a:r>
              <a:rPr lang="es-ES" sz="2400" dirty="0"/>
              <a:t>XML permite trabajar con conjuntos de marcas o etiquetas diferentes para cada </a:t>
            </a:r>
            <a:r>
              <a:rPr lang="es-ES" sz="2400" i="1" dirty="0"/>
              <a:t>tipo de documentos</a:t>
            </a:r>
            <a:r>
              <a:rPr lang="es-ES" sz="2400" dirty="0"/>
              <a:t>.</a:t>
            </a:r>
          </a:p>
          <a:p>
            <a:pPr lvl="1"/>
            <a:r>
              <a:rPr lang="es-ES" sz="2400" dirty="0"/>
              <a:t>Esto permite modelar cualquier información, atendiendo a las </a:t>
            </a:r>
            <a:r>
              <a:rPr lang="es-ES" sz="2400" b="1" i="1" dirty="0"/>
              <a:t>necesidades de cada contexto </a:t>
            </a:r>
            <a:r>
              <a:rPr lang="es-ES" sz="2400" dirty="0"/>
              <a:t>o al problema que se necesite resolver.</a:t>
            </a:r>
          </a:p>
          <a:p>
            <a:pPr lvl="1"/>
            <a:r>
              <a:rPr lang="es-ES" sz="2400" dirty="0"/>
              <a:t>Los </a:t>
            </a:r>
            <a:r>
              <a:rPr lang="es-ES" sz="2400" b="1" i="1" dirty="0"/>
              <a:t>esquemas</a:t>
            </a:r>
            <a:r>
              <a:rPr lang="es-ES" sz="2400" dirty="0"/>
              <a:t> (XSD, Relax NG o las anteriores DTD), establecen las marcas y estructura para cada tipo de documento.</a:t>
            </a:r>
          </a:p>
          <a:p>
            <a:pPr lvl="1"/>
            <a:r>
              <a:rPr lang="es-ES" sz="2400" dirty="0"/>
              <a:t>XML incluye </a:t>
            </a:r>
            <a:r>
              <a:rPr lang="es-ES" sz="2400" b="1" i="1" dirty="0"/>
              <a:t>mecanismos para transformar </a:t>
            </a:r>
            <a:r>
              <a:rPr lang="es-ES" sz="2400" dirty="0"/>
              <a:t>documentos (XSLT), que garantizan su intercambio en cualquier escenario (presente o futuro) 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8A7A77-64BD-8EE7-B970-8D298A917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(C) Ricardo EITO BRUN 2025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7E61369-CE37-6F47-15B5-EF67ED811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7236" y="0"/>
            <a:ext cx="7288282" cy="1520152"/>
          </a:xfrm>
        </p:spPr>
        <p:txBody>
          <a:bodyPr>
            <a:normAutofit/>
          </a:bodyPr>
          <a:lstStyle/>
          <a:p>
            <a:r>
              <a:rPr lang="en-US" sz="4000" dirty="0"/>
              <a:t>Xml </a:t>
            </a:r>
            <a:r>
              <a:rPr lang="en-US" sz="2000" dirty="0"/>
              <a:t>(</a:t>
            </a:r>
            <a:r>
              <a:rPr lang="en-US" sz="2000" dirty="0" err="1"/>
              <a:t>eXtensible</a:t>
            </a:r>
            <a:r>
              <a:rPr lang="en-US" sz="2000" dirty="0"/>
              <a:t> Markup Language)</a:t>
            </a:r>
            <a:br>
              <a:rPr lang="en-US" sz="4000" dirty="0"/>
            </a:br>
            <a:r>
              <a:rPr lang="en-US" sz="3200" dirty="0" err="1"/>
              <a:t>esquemas</a:t>
            </a:r>
            <a:r>
              <a:rPr lang="en-US" sz="3200" dirty="0"/>
              <a:t> y </a:t>
            </a:r>
            <a:r>
              <a:rPr lang="en-US" sz="3200" dirty="0" err="1"/>
              <a:t>aplicabilidad</a:t>
            </a:r>
            <a:endParaRPr lang="en-US" sz="4000" dirty="0"/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BFDB96FB-A824-17FF-7964-D2916D6AEB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4775" y="519323"/>
            <a:ext cx="3829050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504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437A0F-FB0D-FC71-E45B-CEEFAA48FF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C39BA9-2730-7536-4BC6-C588ECDEB5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04501" y="1741208"/>
            <a:ext cx="8810867" cy="4767167"/>
          </a:xfrm>
        </p:spPr>
        <p:txBody>
          <a:bodyPr>
            <a:normAutofit/>
          </a:bodyPr>
          <a:lstStyle/>
          <a:p>
            <a:pPr lvl="1"/>
            <a:r>
              <a:rPr lang="es-ES" sz="2400" dirty="0"/>
              <a:t>La </a:t>
            </a:r>
            <a:r>
              <a:rPr lang="es-ES" sz="2400" b="1" i="1" dirty="0"/>
              <a:t>automatización</a:t>
            </a:r>
            <a:r>
              <a:rPr lang="es-ES" sz="2400" dirty="0"/>
              <a:t> del trabajo en torno a los documentos necesita un formato sólido, </a:t>
            </a:r>
            <a:r>
              <a:rPr lang="es-ES" sz="2400" b="1" i="1" dirty="0"/>
              <a:t>libre de errores</a:t>
            </a:r>
            <a:r>
              <a:rPr lang="es-ES" sz="2400" dirty="0"/>
              <a:t>.</a:t>
            </a:r>
          </a:p>
          <a:p>
            <a:pPr lvl="1"/>
            <a:r>
              <a:rPr lang="es-ES" sz="2400" dirty="0"/>
              <a:t>XML ofrece mecanismos para evitar que los documentos contengan errores que dificulten o interrumpan su procesamiento con aplicaciones software:</a:t>
            </a:r>
          </a:p>
          <a:p>
            <a:pPr lvl="2"/>
            <a:r>
              <a:rPr lang="es-ES" sz="2400" b="1" i="1" dirty="0"/>
              <a:t>Documentos bien formados</a:t>
            </a:r>
            <a:r>
              <a:rPr lang="es-ES" sz="2400" dirty="0"/>
              <a:t>: aseguran que la sintaxis, el anidamiento de las marcas, etc., son correctos.</a:t>
            </a:r>
          </a:p>
          <a:p>
            <a:pPr lvl="2"/>
            <a:r>
              <a:rPr lang="es-ES" sz="2400" b="1" i="1" dirty="0"/>
              <a:t>Documentos válidos</a:t>
            </a:r>
            <a:r>
              <a:rPr lang="es-ES" sz="2400" dirty="0"/>
              <a:t>: el documento cumple las reglas del esquema en el que se basa (contiene las marcas y etiquetas necesarias, en el orden correcto).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AD478E-8288-C552-6282-5AE98E152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(C) Ricardo EITO BRUN 2025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477BF73-CE30-8003-0FF2-1521D687F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7236" y="0"/>
            <a:ext cx="7288282" cy="1520152"/>
          </a:xfrm>
        </p:spPr>
        <p:txBody>
          <a:bodyPr>
            <a:normAutofit/>
          </a:bodyPr>
          <a:lstStyle/>
          <a:p>
            <a:r>
              <a:rPr lang="en-US" sz="4000" dirty="0"/>
              <a:t>Xml </a:t>
            </a:r>
            <a:r>
              <a:rPr lang="en-US" sz="2000" dirty="0"/>
              <a:t>(</a:t>
            </a:r>
            <a:r>
              <a:rPr lang="en-US" sz="2000" dirty="0" err="1"/>
              <a:t>eXtensible</a:t>
            </a:r>
            <a:r>
              <a:rPr lang="en-US" sz="2000" dirty="0"/>
              <a:t> Markup Language)</a:t>
            </a:r>
            <a:br>
              <a:rPr lang="en-US" sz="4000" dirty="0"/>
            </a:br>
            <a:r>
              <a:rPr lang="en-US" sz="3200" dirty="0" err="1"/>
              <a:t>procesamiento</a:t>
            </a:r>
            <a:r>
              <a:rPr lang="en-US" sz="3200" dirty="0"/>
              <a:t> sin </a:t>
            </a:r>
            <a:r>
              <a:rPr lang="en-US" sz="3200" dirty="0" err="1"/>
              <a:t>errores</a:t>
            </a:r>
            <a:endParaRPr lang="en-US" sz="4000" dirty="0"/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F5AE7966-AA4C-4CDC-503B-89D631B7D6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4775" y="519323"/>
            <a:ext cx="3829050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118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1B6B42-3EB2-7A19-D462-8A34AE5DAE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810266-E422-DC76-CF13-4A64F37C5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(C) Ricardo EITO BRUN 2025</a:t>
            </a:r>
            <a:endParaRPr lang="en-US" dirty="0"/>
          </a:p>
        </p:txBody>
      </p:sp>
      <p:pic>
        <p:nvPicPr>
          <p:cNvPr id="8" name="Picture 5" descr="Drawing1">
            <a:extLst>
              <a:ext uri="{FF2B5EF4-FFF2-40B4-BE49-F238E27FC236}">
                <a16:creationId xmlns:a16="http://schemas.microsoft.com/office/drawing/2014/main" id="{70B248FA-2DFF-8914-F25B-F877663483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276" y="2176406"/>
            <a:ext cx="8304903" cy="3503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CE7BF3D5-807B-9F00-0D7C-25EADD77B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7236" y="0"/>
            <a:ext cx="7288282" cy="1520152"/>
          </a:xfrm>
        </p:spPr>
        <p:txBody>
          <a:bodyPr>
            <a:normAutofit/>
          </a:bodyPr>
          <a:lstStyle/>
          <a:p>
            <a:r>
              <a:rPr lang="en-US" sz="4000" dirty="0"/>
              <a:t>Xml </a:t>
            </a:r>
            <a:r>
              <a:rPr lang="en-US" sz="2000" dirty="0"/>
              <a:t>(</a:t>
            </a:r>
            <a:r>
              <a:rPr lang="en-US" sz="2000" dirty="0" err="1"/>
              <a:t>eXtensible</a:t>
            </a:r>
            <a:r>
              <a:rPr lang="en-US" sz="2000" dirty="0"/>
              <a:t> Markup Language)</a:t>
            </a:r>
            <a:br>
              <a:rPr lang="en-US" sz="4000" dirty="0"/>
            </a:br>
            <a:r>
              <a:rPr lang="en-US" sz="3200" dirty="0" err="1"/>
              <a:t>el</a:t>
            </a:r>
            <a:r>
              <a:rPr lang="en-US" sz="3200" dirty="0"/>
              <a:t> </a:t>
            </a:r>
            <a:r>
              <a:rPr lang="en-US" sz="3200" dirty="0" err="1"/>
              <a:t>ciclo</a:t>
            </a:r>
            <a:r>
              <a:rPr lang="en-US" sz="3200" dirty="0"/>
              <a:t> de </a:t>
            </a:r>
            <a:r>
              <a:rPr lang="en-US" sz="3200" dirty="0" err="1"/>
              <a:t>producción</a:t>
            </a:r>
            <a:endParaRPr lang="en-US" sz="4000" dirty="0"/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63AAAD28-3C18-C4C4-F321-FC31EFB35C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4775" y="519323"/>
            <a:ext cx="3829050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18966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4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9E6D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6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ustom" id="{F85C13B5-8B75-4CB8-BA5E-9CAC0747196D}" vid="{617487EE-AB70-4C55-8A81-E6744CC4A2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ABF691C-888B-4061-8A6F-D5CE84A025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EDE3176-A15D-46A3-BDDB-64A0D73632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9168DCE-134F-4610-A6AA-88CEBE8D71D2}">
  <ds:schemaRefs>
    <ds:schemaRef ds:uri="16c05727-aa75-4e4a-9b5f-8a80a1165891"/>
    <ds:schemaRef ds:uri="http://www.w3.org/XML/1998/namespace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documentManagement/types"/>
    <ds:schemaRef ds:uri="http://purl.org/dc/terms/"/>
    <ds:schemaRef ds:uri="71af3243-3dd4-4a8d-8c0d-dd76da1f02a5"/>
    <ds:schemaRef ds:uri="230e9df3-be65-4c73-a93b-d1236ebd677e"/>
    <ds:schemaRef ds:uri="http://schemas.openxmlformats.org/package/2006/metadata/core-properties"/>
    <ds:schemaRef ds:uri="http://schemas.microsoft.com/sharepoint/v3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{2B8E6728-2590-4D8D-B033-0E02D5BA5911}tf67328976_win32</Template>
  <TotalTime>996</TotalTime>
  <Words>1578</Words>
  <Application>Microsoft Office PowerPoint</Application>
  <PresentationFormat>Widescreen</PresentationFormat>
  <Paragraphs>217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Courier New</vt:lpstr>
      <vt:lpstr>Tenorite</vt:lpstr>
      <vt:lpstr>Custom</vt:lpstr>
      <vt:lpstr>XML / JATS  ESTÁNDARES PARA LA COMUNICACIÓN CIENTÍFICA</vt:lpstr>
      <vt:lpstr>Xml (eXtensible Markup Language) Un estándar universal</vt:lpstr>
      <vt:lpstr>Xml (eXtensible Markup Language) beneficios y ventajas</vt:lpstr>
      <vt:lpstr>Xml (eXtensible Markup Language) características</vt:lpstr>
      <vt:lpstr>Xml (eXtensible Markup Language) características</vt:lpstr>
      <vt:lpstr>Xml (eXtensible Markup Language) características</vt:lpstr>
      <vt:lpstr>Xml (eXtensible Markup Language) esquemas y aplicabilidad</vt:lpstr>
      <vt:lpstr>Xml (eXtensible Markup Language) procesamiento sin errores</vt:lpstr>
      <vt:lpstr>Xml (eXtensible Markup Language) el ciclo de producción</vt:lpstr>
      <vt:lpstr>Xml (eXtensible Markup Language) el ciclo de producción</vt:lpstr>
      <vt:lpstr>Xml (eXtensible Markup Language) EN LA WEB DE LOS DATOS…</vt:lpstr>
      <vt:lpstr>Xml (eXtensible Markup Language) distintas aplicaciones…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jats (Journal Article Tag Suite) xml y publicación científica</vt:lpstr>
    </vt:vector>
  </TitlesOfParts>
  <Company>GMV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Presentation</dc:title>
  <dc:creator>Ricardo Eito Brun</dc:creator>
  <cp:lastModifiedBy>Ricardo Eito Brun</cp:lastModifiedBy>
  <cp:revision>54</cp:revision>
  <dcterms:created xsi:type="dcterms:W3CDTF">2024-05-23T06:44:41Z</dcterms:created>
  <dcterms:modified xsi:type="dcterms:W3CDTF">2026-04-28T16:15:33Z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